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6" r:id="rId3"/>
    <p:sldId id="257" r:id="rId4"/>
    <p:sldId id="269" r:id="rId5"/>
    <p:sldId id="270" r:id="rId6"/>
    <p:sldId id="271" r:id="rId7"/>
    <p:sldId id="272" r:id="rId8"/>
    <p:sldId id="273" r:id="rId9"/>
    <p:sldId id="274" r:id="rId10"/>
    <p:sldId id="277" r:id="rId11"/>
    <p:sldId id="278" r:id="rId12"/>
    <p:sldId id="281" r:id="rId13"/>
    <p:sldId id="280" r:id="rId14"/>
    <p:sldId id="294" r:id="rId15"/>
    <p:sldId id="295" r:id="rId16"/>
    <p:sldId id="285" r:id="rId17"/>
    <p:sldId id="284" r:id="rId18"/>
    <p:sldId id="312" r:id="rId19"/>
    <p:sldId id="297" r:id="rId20"/>
    <p:sldId id="298" r:id="rId21"/>
    <p:sldId id="299" r:id="rId22"/>
    <p:sldId id="313" r:id="rId23"/>
    <p:sldId id="314" r:id="rId24"/>
    <p:sldId id="315" r:id="rId25"/>
    <p:sldId id="300" r:id="rId26"/>
    <p:sldId id="301" r:id="rId27"/>
    <p:sldId id="288" r:id="rId28"/>
    <p:sldId id="289" r:id="rId29"/>
    <p:sldId id="290" r:id="rId30"/>
    <p:sldId id="291" r:id="rId31"/>
    <p:sldId id="303" r:id="rId32"/>
    <p:sldId id="304" r:id="rId33"/>
    <p:sldId id="305" r:id="rId34"/>
    <p:sldId id="306" r:id="rId35"/>
    <p:sldId id="307" r:id="rId36"/>
    <p:sldId id="308" r:id="rId37"/>
    <p:sldId id="309" r:id="rId38"/>
    <p:sldId id="310" r:id="rId39"/>
    <p:sldId id="311" r:id="rId40"/>
    <p:sldId id="293" r:id="rId41"/>
    <p:sldId id="258" r:id="rId42"/>
    <p:sldId id="259" r:id="rId43"/>
    <p:sldId id="261" r:id="rId44"/>
    <p:sldId id="262" r:id="rId45"/>
    <p:sldId id="263" r:id="rId46"/>
    <p:sldId id="264" r:id="rId47"/>
    <p:sldId id="266" r:id="rId48"/>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Calibri (MS)" panose="020B0604020202020204" charset="0"/>
      <p:regular r:id="rId53"/>
    </p:embeddedFont>
    <p:embeddedFont>
      <p:font typeface="Calibri (MS) Bold"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22" autoAdjust="0"/>
  </p:normalViewPr>
  <p:slideViewPr>
    <p:cSldViewPr>
      <p:cViewPr varScale="1">
        <p:scale>
          <a:sx n="41" d="100"/>
          <a:sy n="41" d="100"/>
        </p:scale>
        <p:origin x="6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72992" y="0"/>
            <a:ext cx="215008" cy="10287000"/>
            <a:chOff x="0" y="0"/>
            <a:chExt cx="286677" cy="13716000"/>
          </a:xfrm>
        </p:grpSpPr>
        <p:sp>
          <p:nvSpPr>
            <p:cNvPr id="3" name="Freeform 3"/>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sp>
        <p:nvSpPr>
          <p:cNvPr id="4" name="Freeform 4"/>
          <p:cNvSpPr/>
          <p:nvPr/>
        </p:nvSpPr>
        <p:spPr>
          <a:xfrm>
            <a:off x="2590656" y="1121872"/>
            <a:ext cx="5300824" cy="1913777"/>
          </a:xfrm>
          <a:custGeom>
            <a:avLst/>
            <a:gdLst/>
            <a:ahLst/>
            <a:cxnLst/>
            <a:rect l="l" t="t" r="r" b="b"/>
            <a:pathLst>
              <a:path w="5300824" h="1913777">
                <a:moveTo>
                  <a:pt x="0" y="0"/>
                </a:moveTo>
                <a:lnTo>
                  <a:pt x="5300824" y="0"/>
                </a:lnTo>
                <a:lnTo>
                  <a:pt x="5300824" y="1913777"/>
                </a:lnTo>
                <a:lnTo>
                  <a:pt x="0" y="1913777"/>
                </a:lnTo>
                <a:lnTo>
                  <a:pt x="0" y="0"/>
                </a:lnTo>
                <a:close/>
              </a:path>
            </a:pathLst>
          </a:custGeom>
          <a:blipFill>
            <a:blip r:embed="rId2"/>
            <a:stretch>
              <a:fillRect l="-23950" t="-26469" r="-21401" b="-41279"/>
            </a:stretch>
          </a:blipFill>
        </p:spPr>
      </p:sp>
      <p:sp>
        <p:nvSpPr>
          <p:cNvPr id="5" name="Freeform 5"/>
          <p:cNvSpPr/>
          <p:nvPr/>
        </p:nvSpPr>
        <p:spPr>
          <a:xfrm>
            <a:off x="11543336" y="1091493"/>
            <a:ext cx="3633308" cy="1915580"/>
          </a:xfrm>
          <a:custGeom>
            <a:avLst/>
            <a:gdLst/>
            <a:ahLst/>
            <a:cxnLst/>
            <a:rect l="l" t="t" r="r" b="b"/>
            <a:pathLst>
              <a:path w="3633308" h="1915580">
                <a:moveTo>
                  <a:pt x="0" y="0"/>
                </a:moveTo>
                <a:lnTo>
                  <a:pt x="3633308" y="0"/>
                </a:lnTo>
                <a:lnTo>
                  <a:pt x="3633308" y="1915581"/>
                </a:lnTo>
                <a:lnTo>
                  <a:pt x="0" y="1915581"/>
                </a:lnTo>
                <a:lnTo>
                  <a:pt x="0" y="0"/>
                </a:lnTo>
                <a:close/>
              </a:path>
            </a:pathLst>
          </a:custGeom>
          <a:blipFill>
            <a:blip r:embed="rId3"/>
            <a:stretch>
              <a:fillRect/>
            </a:stretch>
          </a:blipFill>
        </p:spPr>
      </p:sp>
      <p:sp>
        <p:nvSpPr>
          <p:cNvPr id="6" name="TextBox 6"/>
          <p:cNvSpPr txBox="1"/>
          <p:nvPr/>
        </p:nvSpPr>
        <p:spPr>
          <a:xfrm>
            <a:off x="2590656" y="4546947"/>
            <a:ext cx="12877944" cy="2374689"/>
          </a:xfrm>
          <a:prstGeom prst="rect">
            <a:avLst/>
          </a:prstGeom>
        </p:spPr>
        <p:txBody>
          <a:bodyPr wrap="square" lIns="0" tIns="0" rIns="0" bIns="0" rtlCol="0" anchor="t">
            <a:spAutoFit/>
          </a:bodyPr>
          <a:lstStyle/>
          <a:p>
            <a:pPr algn="ctr">
              <a:lnSpc>
                <a:spcPts val="6144"/>
              </a:lnSpc>
            </a:pPr>
            <a:r>
              <a:rPr lang="ro-MD" sz="6600" dirty="0">
                <a:solidFill>
                  <a:schemeClr val="tx2"/>
                </a:solidFill>
              </a:rPr>
              <a:t>Screening, evaluare și intervenție timpurie în TSA( Tulburări din Spectru Autism)</a:t>
            </a:r>
            <a:endParaRPr lang="en-US" sz="6400" b="1" dirty="0">
              <a:solidFill>
                <a:schemeClr val="tx2"/>
              </a:solidFill>
              <a:latin typeface="Calibri (MS) Bold"/>
              <a:ea typeface="Calibri (MS) Bold"/>
              <a:cs typeface="Calibri (MS) Bold"/>
              <a:sym typeface="Calibri (MS) Bold"/>
            </a:endParaRPr>
          </a:p>
        </p:txBody>
      </p:sp>
      <p:sp>
        <p:nvSpPr>
          <p:cNvPr id="7" name="TextBox 7"/>
          <p:cNvSpPr txBox="1"/>
          <p:nvPr/>
        </p:nvSpPr>
        <p:spPr>
          <a:xfrm>
            <a:off x="1143000" y="8112593"/>
            <a:ext cx="16002000" cy="1145707"/>
          </a:xfrm>
          <a:prstGeom prst="rect">
            <a:avLst/>
          </a:prstGeom>
        </p:spPr>
        <p:txBody>
          <a:bodyPr lIns="0" tIns="0" rIns="0" bIns="0" rtlCol="0" anchor="t">
            <a:spAutoFit/>
          </a:bodyPr>
          <a:lstStyle/>
          <a:p>
            <a:pPr algn="ctr">
              <a:lnSpc>
                <a:spcPts val="2873"/>
              </a:lnSpc>
            </a:pPr>
            <a:r>
              <a:rPr lang="en-US" sz="2600" b="1">
                <a:solidFill>
                  <a:srgbClr val="14418B"/>
                </a:solidFill>
                <a:latin typeface="Calibri (MS) Bold"/>
                <a:ea typeface="Calibri (MS) Bold"/>
                <a:cs typeface="Calibri (MS) Bold"/>
                <a:sym typeface="Calibri (MS) Bold"/>
              </a:rPr>
              <a:t>Acest proiect este implementat de People in Need Moldova și A.O.,,SOS Autism'', în parteneriat cu Ministerul Muncii și Protecției Sociale, Ministerul Educației și Cercetării și Ministerul Sănătății al Republicii Moldova, cu sprijinul financiar al Agenției Cehe pentru Dezvoltare.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7640300" cy="2270126"/>
            <a:chOff x="0" y="0"/>
            <a:chExt cx="23520400" cy="3026833"/>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2489200" y="394759"/>
              <a:ext cx="21031200" cy="2632074"/>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lang="ro-MD" sz="6600" b="1" dirty="0">
                  <a:solidFill>
                    <a:srgbClr val="1F497D"/>
                  </a:solidFill>
                  <a:latin typeface="Calibri"/>
                </a:rPr>
                <a:t>Epidemiologia și mituri fregvente</a:t>
              </a:r>
              <a:endParaRPr kumimoji="0" lang="en-US" sz="6400" b="1" i="0" u="none" strike="noStrike" kern="1200" cap="none" spc="0" normalizeH="0" baseline="0" noProof="0" dirty="0">
                <a:ln>
                  <a:noFill/>
                </a:ln>
                <a:solidFill>
                  <a:srgbClr val="1F497D"/>
                </a:solidFill>
                <a:effectLst/>
                <a:uLnTx/>
                <a:uFillTx/>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817814"/>
            <a:ext cx="15659100" cy="6700836"/>
          </a:xfrm>
        </p:spPr>
        <p:txBody>
          <a:bodyPr>
            <a:normAutofit fontScale="92500" lnSpcReduction="20000"/>
          </a:bodyPr>
          <a:lstStyle/>
          <a:p>
            <a:endParaRPr lang="ro-MD" sz="4000" dirty="0">
              <a:solidFill>
                <a:schemeClr val="tx2"/>
              </a:solidFill>
            </a:endParaRPr>
          </a:p>
          <a:p>
            <a:r>
              <a:rPr lang="ro-MD" sz="4000" b="1" u="sng" dirty="0">
                <a:solidFill>
                  <a:schemeClr val="tx2"/>
                </a:solidFill>
              </a:rPr>
              <a:t>Prevalență globală</a:t>
            </a:r>
          </a:p>
          <a:p>
            <a:r>
              <a:rPr lang="ro-MD" sz="4000" dirty="0">
                <a:solidFill>
                  <a:schemeClr val="tx2"/>
                </a:solidFill>
              </a:rPr>
              <a:t>Conform </a:t>
            </a:r>
            <a:r>
              <a:rPr lang="ro-MD" sz="4000" b="1" dirty="0">
                <a:solidFill>
                  <a:schemeClr val="tx2"/>
                </a:solidFill>
              </a:rPr>
              <a:t>Centers for Disease Control and Prevention (CDC, 2024)</a:t>
            </a:r>
            <a:r>
              <a:rPr lang="ro-MD" sz="4000" dirty="0">
                <a:solidFill>
                  <a:schemeClr val="tx2"/>
                </a:solidFill>
              </a:rPr>
              <a:t>, prevalența TSA în SUA este de aproximativ </a:t>
            </a:r>
            <a:r>
              <a:rPr lang="ro-MD" sz="4000" b="1" dirty="0">
                <a:solidFill>
                  <a:schemeClr val="tx2"/>
                </a:solidFill>
              </a:rPr>
              <a:t>1 la 31 de copii.</a:t>
            </a:r>
            <a:endParaRPr lang="ro-MD" sz="4000" dirty="0">
              <a:solidFill>
                <a:schemeClr val="tx2"/>
              </a:solidFill>
            </a:endParaRPr>
          </a:p>
          <a:p>
            <a:r>
              <a:rPr lang="ro-MD" sz="4000" b="1" dirty="0">
                <a:solidFill>
                  <a:schemeClr val="tx2"/>
                </a:solidFill>
              </a:rPr>
              <a:t>Organizația Mondială a Sănătății (OMS)</a:t>
            </a:r>
            <a:r>
              <a:rPr lang="ro-MD" sz="4000" dirty="0">
                <a:solidFill>
                  <a:schemeClr val="tx2"/>
                </a:solidFill>
              </a:rPr>
              <a:t> estimează o prevalență globală de </a:t>
            </a:r>
            <a:r>
              <a:rPr lang="ro-MD" sz="4000" b="1" dirty="0">
                <a:solidFill>
                  <a:schemeClr val="tx2"/>
                </a:solidFill>
              </a:rPr>
              <a:t>1 la 100 de copii</a:t>
            </a:r>
            <a:r>
              <a:rPr lang="ro-MD" sz="4000" dirty="0">
                <a:solidFill>
                  <a:schemeClr val="tx2"/>
                </a:solidFill>
              </a:rPr>
              <a:t>, dar ratele diferă în funcție de metodologia de diagnostic, accesul la servicii și gradul de conștientizare.</a:t>
            </a:r>
          </a:p>
          <a:p>
            <a:r>
              <a:rPr lang="ro-MD" sz="4000" dirty="0">
                <a:solidFill>
                  <a:schemeClr val="tx2"/>
                </a:solidFill>
              </a:rPr>
              <a:t>În </a:t>
            </a:r>
            <a:r>
              <a:rPr lang="ro-MD" sz="4000" b="1" dirty="0">
                <a:solidFill>
                  <a:schemeClr val="tx2"/>
                </a:solidFill>
              </a:rPr>
              <a:t>Europa</a:t>
            </a:r>
            <a:r>
              <a:rPr lang="ro-MD" sz="4000" dirty="0">
                <a:solidFill>
                  <a:schemeClr val="tx2"/>
                </a:solidFill>
              </a:rPr>
              <a:t>, media este între </a:t>
            </a:r>
            <a:r>
              <a:rPr lang="ro-MD" sz="4000" b="1" dirty="0">
                <a:solidFill>
                  <a:schemeClr val="tx2"/>
                </a:solidFill>
              </a:rPr>
              <a:t>1–1,5%</a:t>
            </a:r>
            <a:r>
              <a:rPr lang="ro-MD" sz="4000" dirty="0">
                <a:solidFill>
                  <a:schemeClr val="tx2"/>
                </a:solidFill>
              </a:rPr>
              <a:t> din populația infantilă.</a:t>
            </a:r>
          </a:p>
          <a:p>
            <a:r>
              <a:rPr lang="ro-MD" sz="4000" dirty="0">
                <a:solidFill>
                  <a:schemeClr val="tx2"/>
                </a:solidFill>
              </a:rPr>
              <a:t>În </a:t>
            </a:r>
            <a:r>
              <a:rPr lang="ro-MD" sz="4000" b="1" dirty="0">
                <a:solidFill>
                  <a:schemeClr val="tx2"/>
                </a:solidFill>
              </a:rPr>
              <a:t>Republica Moldova</a:t>
            </a:r>
            <a:r>
              <a:rPr lang="ro-MD" sz="4000" dirty="0">
                <a:solidFill>
                  <a:schemeClr val="tx2"/>
                </a:solidFill>
              </a:rPr>
              <a:t>, datele oficiale sunt incomplete, însă studiile și rapoartele ONG-urilor indică o creștere constantă a numărului de cazuri diagnosticate, pe fondul îmbunătățirii screeningului și diagnosticării.</a:t>
            </a:r>
          </a:p>
          <a:p>
            <a:r>
              <a:rPr lang="ro-MD" sz="4000" dirty="0">
                <a:solidFill>
                  <a:schemeClr val="tx2"/>
                </a:solidFill>
              </a:rPr>
              <a:t>.</a:t>
            </a:r>
          </a:p>
          <a:p>
            <a:endParaRPr lang="ro-MD" sz="4000" dirty="0">
              <a:solidFill>
                <a:schemeClr val="tx2"/>
              </a:solidFill>
            </a:endParaRPr>
          </a:p>
        </p:txBody>
      </p:sp>
    </p:spTree>
    <p:extLst>
      <p:ext uri="{BB962C8B-B14F-4D97-AF65-F5344CB8AC3E}">
        <p14:creationId xmlns:p14="http://schemas.microsoft.com/office/powerpoint/2010/main" val="199578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28600" y="595312"/>
            <a:ext cx="18402300" cy="2046059"/>
            <a:chOff x="-1828800" y="234949"/>
            <a:chExt cx="24536400" cy="2728078"/>
          </a:xfrm>
        </p:grpSpPr>
        <p:sp>
          <p:nvSpPr>
            <p:cNvPr id="11" name="Freeform 11"/>
            <p:cNvSpPr/>
            <p:nvPr/>
          </p:nvSpPr>
          <p:spPr>
            <a:xfrm>
              <a:off x="1502348" y="311903"/>
              <a:ext cx="21031200" cy="2651124"/>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1828800" y="234949"/>
              <a:ext cx="24536400" cy="2632074"/>
            </a:xfrm>
            <a:prstGeom prst="rect">
              <a:avLst/>
            </a:prstGeom>
          </p:spPr>
          <p:txBody>
            <a:bodyPr lIns="0" tIns="0" rIns="0" bIns="0" rtlCol="0" anchor="ctr"/>
            <a:lstStyle/>
            <a:p>
              <a:pPr lvl="0">
                <a:lnSpc>
                  <a:spcPts val="6144"/>
                </a:lnSpc>
                <a:defRPr/>
              </a:pPr>
              <a:r>
                <a:rPr kumimoji="0" lang="ro-MD" sz="6600" b="1" i="0" u="none" strike="noStrike" kern="1200" cap="none" spc="0" normalizeH="0" baseline="0" noProof="0" dirty="0">
                  <a:ln>
                    <a:noFill/>
                  </a:ln>
                  <a:solidFill>
                    <a:srgbClr val="1F497D"/>
                  </a:solidFill>
                  <a:effectLst/>
                  <a:uLnTx/>
                  <a:uFillTx/>
                  <a:latin typeface="Calibri"/>
                  <a:ea typeface="+mn-ea"/>
                  <a:cs typeface="+mn-cs"/>
                </a:rPr>
                <a:t>                      </a:t>
              </a:r>
              <a:r>
                <a:rPr lang="ro-MD" sz="6600" b="1" dirty="0">
                  <a:solidFill>
                    <a:srgbClr val="1F497D"/>
                  </a:solidFill>
                </a:rPr>
                <a:t>Epidemiologia și mituri fregvente</a:t>
              </a:r>
              <a:endParaRPr lang="en-US" sz="6400" b="1" dirty="0">
                <a:solidFill>
                  <a:srgbClr val="1F497D"/>
                </a:solidFill>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565192"/>
            <a:ext cx="15659100" cy="7118350"/>
          </a:xfrm>
        </p:spPr>
        <p:txBody>
          <a:bodyPr>
            <a:normAutofit fontScale="55000" lnSpcReduction="20000"/>
          </a:bodyPr>
          <a:lstStyle/>
          <a:p>
            <a:r>
              <a:rPr lang="ro-MD" sz="6000" b="1" u="sng" dirty="0">
                <a:solidFill>
                  <a:schemeClr val="tx2"/>
                </a:solidFill>
              </a:rPr>
              <a:t>Distribuția pe sexe</a:t>
            </a:r>
          </a:p>
          <a:p>
            <a:r>
              <a:rPr lang="ro-MD" sz="6500" dirty="0">
                <a:solidFill>
                  <a:schemeClr val="tx2"/>
                </a:solidFill>
              </a:rPr>
              <a:t>Raportul de gen este în continuare dezechilibrat: </a:t>
            </a:r>
            <a:r>
              <a:rPr lang="ro-MD" sz="6500" b="1" dirty="0">
                <a:solidFill>
                  <a:schemeClr val="tx2"/>
                </a:solidFill>
              </a:rPr>
              <a:t>băieții sunt diagnosticați de 3–4 ori mai frecvent</a:t>
            </a:r>
            <a:r>
              <a:rPr lang="ro-MD" sz="6500" dirty="0">
                <a:solidFill>
                  <a:schemeClr val="tx2"/>
                </a:solidFill>
              </a:rPr>
              <a:t> decât fetele.</a:t>
            </a:r>
          </a:p>
          <a:p>
            <a:r>
              <a:rPr lang="ro-MD" sz="6500" dirty="0">
                <a:solidFill>
                  <a:schemeClr val="tx2"/>
                </a:solidFill>
              </a:rPr>
              <a:t>Totuși, cercetările recente arată că fetele pot fi </a:t>
            </a:r>
            <a:r>
              <a:rPr lang="ro-MD" sz="6500" b="1" dirty="0">
                <a:solidFill>
                  <a:schemeClr val="tx2"/>
                </a:solidFill>
              </a:rPr>
              <a:t>subdiagnosticate</a:t>
            </a:r>
            <a:r>
              <a:rPr lang="ro-MD" sz="6500" dirty="0">
                <a:solidFill>
                  <a:schemeClr val="tx2"/>
                </a:solidFill>
              </a:rPr>
              <a:t>, deoarece manifestă forme mai subtile, mascate prin strategii de adaptare socială („camouflaging”).</a:t>
            </a:r>
          </a:p>
          <a:p>
            <a:endParaRPr lang="ro-MD" sz="6000" dirty="0">
              <a:solidFill>
                <a:schemeClr val="tx2"/>
              </a:solidFill>
            </a:endParaRPr>
          </a:p>
          <a:p>
            <a:r>
              <a:rPr lang="ro-MD" sz="6000" b="1" u="sng" dirty="0">
                <a:solidFill>
                  <a:schemeClr val="tx2"/>
                </a:solidFill>
              </a:rPr>
              <a:t>Factorii de risc</a:t>
            </a:r>
          </a:p>
          <a:p>
            <a:r>
              <a:rPr lang="ro-MD" sz="6500" dirty="0">
                <a:solidFill>
                  <a:schemeClr val="tx2"/>
                </a:solidFill>
              </a:rPr>
              <a:t>Nu există o cauză unică pentru TSA, ci o combinație complexă de factori:</a:t>
            </a:r>
          </a:p>
          <a:p>
            <a:r>
              <a:rPr lang="ro-MD" sz="6500" b="1" dirty="0">
                <a:solidFill>
                  <a:schemeClr val="tx2"/>
                </a:solidFill>
              </a:rPr>
              <a:t>Genetici</a:t>
            </a:r>
            <a:r>
              <a:rPr lang="ro-MD" sz="6500" dirty="0">
                <a:solidFill>
                  <a:schemeClr val="tx2"/>
                </a:solidFill>
              </a:rPr>
              <a:t>: variații sau mutații în mai multe gene implicate în dezvoltarea neuronală.</a:t>
            </a:r>
          </a:p>
          <a:p>
            <a:r>
              <a:rPr lang="ro-MD" sz="6500" b="1" dirty="0">
                <a:solidFill>
                  <a:schemeClr val="tx2"/>
                </a:solidFill>
              </a:rPr>
              <a:t>Epigenetici și de mediu</a:t>
            </a:r>
            <a:r>
              <a:rPr lang="ro-MD" sz="6500" dirty="0">
                <a:solidFill>
                  <a:schemeClr val="tx2"/>
                </a:solidFill>
              </a:rPr>
              <a:t>: expuneri prenatale (infecții virale, poluare, vârsta înaintată a părinților, complicații la naștere).</a:t>
            </a:r>
          </a:p>
          <a:p>
            <a:r>
              <a:rPr lang="ro-MD" sz="6500" b="1" dirty="0">
                <a:solidFill>
                  <a:schemeClr val="tx2"/>
                </a:solidFill>
              </a:rPr>
              <a:t>Factorii sociali</a:t>
            </a:r>
            <a:r>
              <a:rPr lang="ro-MD" sz="6500" dirty="0">
                <a:solidFill>
                  <a:schemeClr val="tx2"/>
                </a:solidFill>
              </a:rPr>
              <a:t> nu cauzează TSA, dar influențează momentul diagnosticării și accesul la intervenție timpurie.</a:t>
            </a:r>
          </a:p>
        </p:txBody>
      </p:sp>
    </p:spTree>
    <p:extLst>
      <p:ext uri="{BB962C8B-B14F-4D97-AF65-F5344CB8AC3E}">
        <p14:creationId xmlns:p14="http://schemas.microsoft.com/office/powerpoint/2010/main" val="361752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28600" y="595312"/>
            <a:ext cx="18402300" cy="2046059"/>
            <a:chOff x="-1828800" y="234949"/>
            <a:chExt cx="24536400" cy="2728078"/>
          </a:xfrm>
        </p:grpSpPr>
        <p:sp>
          <p:nvSpPr>
            <p:cNvPr id="11" name="Freeform 11"/>
            <p:cNvSpPr/>
            <p:nvPr/>
          </p:nvSpPr>
          <p:spPr>
            <a:xfrm>
              <a:off x="1502348" y="311903"/>
              <a:ext cx="21031200" cy="2651124"/>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1828800" y="234949"/>
              <a:ext cx="24536400" cy="2632074"/>
            </a:xfrm>
            <a:prstGeom prst="rect">
              <a:avLst/>
            </a:prstGeom>
          </p:spPr>
          <p:txBody>
            <a:bodyPr lIns="0" tIns="0" rIns="0" bIns="0" rtlCol="0" anchor="ctr"/>
            <a:lstStyle/>
            <a:p>
              <a:pPr lvl="0">
                <a:lnSpc>
                  <a:spcPts val="6144"/>
                </a:lnSpc>
                <a:defRPr/>
              </a:pPr>
              <a:r>
                <a:rPr kumimoji="0" lang="ro-MD" sz="6600" b="1" i="0" u="none" strike="noStrike" kern="1200" cap="none" spc="0" normalizeH="0" baseline="0" noProof="0" dirty="0">
                  <a:ln>
                    <a:noFill/>
                  </a:ln>
                  <a:solidFill>
                    <a:srgbClr val="1F497D"/>
                  </a:solidFill>
                  <a:effectLst/>
                  <a:uLnTx/>
                  <a:uFillTx/>
                  <a:latin typeface="Calibri"/>
                  <a:ea typeface="+mn-ea"/>
                  <a:cs typeface="+mn-cs"/>
                </a:rPr>
                <a:t>                      </a:t>
              </a:r>
              <a:r>
                <a:rPr lang="ro-MD" sz="6600" b="1" dirty="0">
                  <a:solidFill>
                    <a:srgbClr val="1F497D"/>
                  </a:solidFill>
                </a:rPr>
                <a:t>Epidemiologia și mituri fregvente</a:t>
              </a:r>
              <a:endParaRPr lang="en-US" sz="6400" b="1" dirty="0">
                <a:solidFill>
                  <a:srgbClr val="1F497D"/>
                </a:solidFill>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565192"/>
            <a:ext cx="15659100" cy="7118350"/>
          </a:xfrm>
        </p:spPr>
        <p:txBody>
          <a:bodyPr>
            <a:normAutofit/>
          </a:bodyPr>
          <a:lstStyle/>
          <a:p>
            <a:pPr marL="342900" lvl="0" indent="-342900">
              <a:spcAft>
                <a:spcPts val="800"/>
              </a:spcAft>
              <a:buFont typeface="+mj-lt"/>
              <a:buAutoNum type="arabicPeriod"/>
            </a:pPr>
            <a:r>
              <a:rPr lang="es-ES"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Autismul</a:t>
            </a:r>
            <a:r>
              <a:rPr lang="es-ES"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este </a:t>
            </a:r>
            <a:r>
              <a:rPr lang="es-ES"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cauzat</a:t>
            </a:r>
            <a:r>
              <a:rPr lang="es-ES"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s-ES"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vaccinuri</a:t>
            </a:r>
            <a:r>
              <a:rPr lang="es-ES"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s-ES"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special</a:t>
            </a:r>
            <a:r>
              <a:rPr lang="es-ES"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ROR).</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Fals</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Toate</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studiile</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internaționale</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peste</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20 de ani de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cercetări</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au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demonstrat</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lipsa</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oricărei</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legături</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între</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vaccinuri</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TSA.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Articolul</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original care a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lansat</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mit</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(Wakefield, 1998) a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fost</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retractat</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autorul</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pierdut</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practică</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medicală</a:t>
            </a:r>
            <a:r>
              <a:rPr lang="en-US"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a:r>
              <a:rPr lang="pt-BR"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2. Autismul este o boală psihică.</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609600">
              <a:spcAft>
                <a:spcPts val="800"/>
              </a:spcAft>
            </a:pPr>
            <a:r>
              <a:rPr lang="ro-MD"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Fals. TSA este o </a:t>
            </a:r>
            <a:r>
              <a:rPr lang="ro-MD" sz="3600" b="1"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tulburare de neurodezvoltare</a:t>
            </a:r>
            <a:r>
              <a:rPr lang="ro-MD" sz="3600" dirty="0">
                <a:solidFill>
                  <a:srgbClr val="2F5597"/>
                </a:solidFill>
                <a:effectLst/>
                <a:latin typeface="Times New Roman" panose="02020603050405020304" pitchFamily="18" charset="0"/>
                <a:ea typeface="Times New Roman" panose="02020603050405020304" pitchFamily="18" charset="0"/>
                <a:cs typeface="Times New Roman" panose="02020603050405020304" pitchFamily="18" charset="0"/>
              </a:rPr>
              <a:t>, nu o boală mintală. Poate coexista cu anxietate, depresie sau ADHD, dar acestea nu sunt cauze.</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fr-FR"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fr-FR"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Persoanele</a:t>
            </a:r>
            <a:r>
              <a:rPr lang="fr-FR"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cu</a:t>
            </a:r>
            <a:r>
              <a:rPr lang="fr-FR"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autism</a:t>
            </a:r>
            <a:r>
              <a:rPr lang="fr-FR"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nu au </a:t>
            </a:r>
            <a:r>
              <a:rPr lang="fr-FR"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emoții</a:t>
            </a:r>
            <a:r>
              <a:rPr lang="fr-FR"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b="1" kern="1200" dirty="0" err="1">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empatie</a:t>
            </a:r>
            <a:r>
              <a:rPr lang="fr-FR" sz="3600" b="1"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609600"/>
            <a:r>
              <a:rPr lang="ro-MD" sz="3600"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Fals. Ele simt profund emoțiile, însă pot avea dificultăți în exprimarea și recunoașterea lor. Empatia este prezentă, dar se manifestă diferit.</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609600">
              <a:spcAft>
                <a:spcPts val="800"/>
              </a:spcAft>
            </a:pPr>
            <a:r>
              <a:rPr lang="fr-FR" sz="3600"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o-MD" sz="6500" dirty="0">
              <a:solidFill>
                <a:schemeClr val="tx2"/>
              </a:solidFill>
            </a:endParaRPr>
          </a:p>
        </p:txBody>
      </p:sp>
    </p:spTree>
    <p:extLst>
      <p:ext uri="{BB962C8B-B14F-4D97-AF65-F5344CB8AC3E}">
        <p14:creationId xmlns:p14="http://schemas.microsoft.com/office/powerpoint/2010/main" val="224619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424915"/>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ro-MD" sz="6000" b="1" i="0" u="none" strike="noStrike" kern="1200" cap="none" spc="0" normalizeH="0" baseline="0" noProof="0" dirty="0">
                  <a:ln>
                    <a:noFill/>
                  </a:ln>
                  <a:solidFill>
                    <a:srgbClr val="1F497D"/>
                  </a:solidFill>
                  <a:effectLst/>
                  <a:uLnTx/>
                  <a:uFillTx/>
                  <a:latin typeface="Calibri"/>
                  <a:ea typeface="+mn-ea"/>
                  <a:cs typeface="+mn-cs"/>
                </a:rPr>
                <a:t>Epidemiologia și mituri fregvente</a:t>
              </a:r>
              <a:endParaRPr kumimoji="0" lang="en-US" sz="6000" b="1" i="0" u="none" strike="noStrike" kern="1200" cap="none" spc="0" normalizeH="0" baseline="0" noProof="0" dirty="0">
                <a:ln>
                  <a:noFill/>
                </a:ln>
                <a:solidFill>
                  <a:srgbClr val="1F497D"/>
                </a:solidFill>
                <a:effectLst/>
                <a:uLnTx/>
                <a:uFillTx/>
                <a:latin typeface="Calibri (MS) Bold"/>
                <a:ea typeface="Calibri (MS) Bold"/>
                <a:cs typeface="Calibri (MS) Bold"/>
                <a:sym typeface="Calibri (MS) Bold"/>
              </a:endParaRPr>
            </a:p>
          </p:txBody>
        </p:sp>
      </p:grpSp>
      <p:sp>
        <p:nvSpPr>
          <p:cNvPr id="13" name="TextBox 13"/>
          <p:cNvSpPr txBox="1"/>
          <p:nvPr/>
        </p:nvSpPr>
        <p:spPr>
          <a:xfrm>
            <a:off x="1066800" y="2413259"/>
            <a:ext cx="15590520" cy="7186583"/>
          </a:xfrm>
          <a:prstGeom prst="rect">
            <a:avLst/>
          </a:prstGeom>
        </p:spPr>
        <p:txBody>
          <a:bodyPr lIns="0" tIns="0" rIns="0" bIns="0" rtlCol="0" anchor="t">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4. </a:t>
            </a:r>
            <a:r>
              <a:rPr kumimoji="0" lang="ro-MD" sz="3600" b="1" i="0" u="none" strike="noStrike" kern="1200" cap="none" spc="0" normalizeH="0" baseline="0" noProof="0" dirty="0">
                <a:ln>
                  <a:noFill/>
                </a:ln>
                <a:solidFill>
                  <a:srgbClr val="1F497D"/>
                </a:solidFill>
                <a:effectLst/>
                <a:uLnTx/>
                <a:uFillTx/>
                <a:latin typeface="Calibri"/>
                <a:ea typeface="+mn-ea"/>
                <a:cs typeface="+mn-cs"/>
              </a:rPr>
              <a:t>Autismul este rezultatul unei „educații greșite” sau al „lipsei de afecțiune”.</a:t>
            </a:r>
            <a:endParaRPr kumimoji="0" lang="ru-RU" sz="3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0" i="0" u="none" strike="noStrike" kern="1200" cap="none" spc="0" normalizeH="0" baseline="0" noProof="0" dirty="0">
                <a:ln>
                  <a:noFill/>
                </a:ln>
                <a:solidFill>
                  <a:srgbClr val="1F497D"/>
                </a:solidFill>
                <a:effectLst/>
                <a:uLnTx/>
                <a:uFillTx/>
                <a:latin typeface="Calibri"/>
                <a:ea typeface="+mn-ea"/>
                <a:cs typeface="+mn-cs"/>
              </a:rPr>
              <a:t>Fals. Ipoteza „mamei reci” a fost demontată complet în anii ’70. Autismul are </a:t>
            </a:r>
            <a:r>
              <a:rPr kumimoji="0" lang="ro-MD" sz="3600" b="1" i="0" u="none" strike="noStrike" kern="1200" cap="none" spc="0" normalizeH="0" baseline="0" noProof="0" dirty="0">
                <a:ln>
                  <a:noFill/>
                </a:ln>
                <a:solidFill>
                  <a:srgbClr val="1F497D"/>
                </a:solidFill>
                <a:effectLst/>
                <a:uLnTx/>
                <a:uFillTx/>
                <a:latin typeface="Calibri"/>
                <a:ea typeface="+mn-ea"/>
                <a:cs typeface="+mn-cs"/>
              </a:rPr>
              <a:t>baze biologice</a:t>
            </a:r>
            <a:r>
              <a:rPr kumimoji="0" lang="ro-MD" sz="3600" b="0" i="0" u="none" strike="noStrike" kern="1200" cap="none" spc="0" normalizeH="0" baseline="0" noProof="0" dirty="0">
                <a:ln>
                  <a:noFill/>
                </a:ln>
                <a:solidFill>
                  <a:srgbClr val="1F497D"/>
                </a:solidFill>
                <a:effectLst/>
                <a:uLnTx/>
                <a:uFillTx/>
                <a:latin typeface="Calibri"/>
                <a:ea typeface="+mn-ea"/>
                <a:cs typeface="+mn-cs"/>
              </a:rPr>
              <a:t>, nu psihogene.</a:t>
            </a:r>
            <a:endParaRPr kumimoji="0" lang="ru-RU" sz="3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rgbClr val="1F497D"/>
                </a:solidFill>
                <a:effectLst/>
                <a:uLnTx/>
                <a:uFillTx/>
                <a:latin typeface="Calibri"/>
                <a:ea typeface="+mn-ea"/>
                <a:cs typeface="+mn-cs"/>
              </a:rPr>
              <a:t>5. Autismul se poate vindeca.</a:t>
            </a:r>
            <a:endParaRPr kumimoji="0" lang="ru-RU" sz="3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0" i="0" u="none" strike="noStrike" kern="1200" cap="none" spc="0" normalizeH="0" baseline="0" noProof="0" dirty="0">
                <a:ln>
                  <a:noFill/>
                </a:ln>
                <a:solidFill>
                  <a:srgbClr val="1F497D"/>
                </a:solidFill>
                <a:effectLst/>
                <a:uLnTx/>
                <a:uFillTx/>
                <a:latin typeface="Calibri"/>
                <a:ea typeface="+mn-ea"/>
                <a:cs typeface="+mn-cs"/>
              </a:rPr>
              <a:t>Fals. TSA </a:t>
            </a:r>
            <a:r>
              <a:rPr kumimoji="0" lang="ro-MD" sz="3600" b="1" i="0" u="none" strike="noStrike" kern="1200" cap="none" spc="0" normalizeH="0" baseline="0" noProof="0" dirty="0">
                <a:ln>
                  <a:noFill/>
                </a:ln>
                <a:solidFill>
                  <a:srgbClr val="1F497D"/>
                </a:solidFill>
                <a:effectLst/>
                <a:uLnTx/>
                <a:uFillTx/>
                <a:latin typeface="Calibri"/>
                <a:ea typeface="+mn-ea"/>
                <a:cs typeface="+mn-cs"/>
              </a:rPr>
              <a:t>nu este o boală care se vindecă</a:t>
            </a:r>
            <a:r>
              <a:rPr kumimoji="0" lang="ro-MD" sz="3600" b="0" i="0" u="none" strike="noStrike" kern="1200" cap="none" spc="0" normalizeH="0" baseline="0" noProof="0" dirty="0">
                <a:ln>
                  <a:noFill/>
                </a:ln>
                <a:solidFill>
                  <a:srgbClr val="1F497D"/>
                </a:solidFill>
                <a:effectLst/>
                <a:uLnTx/>
                <a:uFillTx/>
                <a:latin typeface="Calibri"/>
                <a:ea typeface="+mn-ea"/>
                <a:cs typeface="+mn-cs"/>
              </a:rPr>
              <a:t>, dar </a:t>
            </a:r>
            <a:r>
              <a:rPr kumimoji="0" lang="ro-MD" sz="3600" b="1" i="0" u="none" strike="noStrike" kern="1200" cap="none" spc="0" normalizeH="0" baseline="0" noProof="0" dirty="0">
                <a:ln>
                  <a:noFill/>
                </a:ln>
                <a:solidFill>
                  <a:srgbClr val="1F497D"/>
                </a:solidFill>
                <a:effectLst/>
                <a:uLnTx/>
                <a:uFillTx/>
                <a:latin typeface="Calibri"/>
                <a:ea typeface="+mn-ea"/>
                <a:cs typeface="+mn-cs"/>
              </a:rPr>
              <a:t>intervențiile timpurii și adaptate</a:t>
            </a:r>
            <a:r>
              <a:rPr kumimoji="0" lang="ro-MD" sz="3600" b="0" i="0" u="none" strike="noStrike" kern="1200" cap="none" spc="0" normalizeH="0" baseline="0" noProof="0" dirty="0">
                <a:ln>
                  <a:noFill/>
                </a:ln>
                <a:solidFill>
                  <a:srgbClr val="1F497D"/>
                </a:solidFill>
                <a:effectLst/>
                <a:uLnTx/>
                <a:uFillTx/>
                <a:latin typeface="Calibri"/>
                <a:ea typeface="+mn-ea"/>
                <a:cs typeface="+mn-cs"/>
              </a:rPr>
              <a:t> pot duce la îmbunătățiri remarcabile și la o viață independentă.</a:t>
            </a:r>
            <a:endParaRPr kumimoji="0" lang="ru-RU" sz="3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rgbClr val="1F497D"/>
                </a:solidFill>
                <a:effectLst/>
                <a:uLnTx/>
                <a:uFillTx/>
                <a:latin typeface="Calibri"/>
                <a:ea typeface="+mn-ea"/>
                <a:cs typeface="+mn-cs"/>
              </a:rPr>
              <a:t>6. Toți copiii cu autism sunt genii sau nevorbitori.</a:t>
            </a:r>
            <a:endParaRPr kumimoji="0" lang="ru-RU" sz="3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0" i="0" u="none" strike="noStrike" kern="1200" cap="none" spc="0" normalizeH="0" baseline="0" noProof="0" dirty="0">
                <a:ln>
                  <a:noFill/>
                </a:ln>
                <a:solidFill>
                  <a:srgbClr val="1F497D"/>
                </a:solidFill>
                <a:effectLst/>
                <a:uLnTx/>
                <a:uFillTx/>
                <a:latin typeface="Calibri"/>
                <a:ea typeface="+mn-ea"/>
                <a:cs typeface="+mn-cs"/>
              </a:rPr>
              <a:t>Fals. TSA este un </a:t>
            </a:r>
            <a:r>
              <a:rPr kumimoji="0" lang="ro-MD" sz="3600" b="1" i="0" u="none" strike="noStrike" kern="1200" cap="none" spc="0" normalizeH="0" baseline="0" noProof="0" dirty="0">
                <a:ln>
                  <a:noFill/>
                </a:ln>
                <a:solidFill>
                  <a:srgbClr val="1F497D"/>
                </a:solidFill>
                <a:effectLst/>
                <a:uLnTx/>
                <a:uFillTx/>
                <a:latin typeface="Calibri"/>
                <a:ea typeface="+mn-ea"/>
                <a:cs typeface="+mn-cs"/>
              </a:rPr>
              <a:t>spectru</a:t>
            </a:r>
            <a:r>
              <a:rPr kumimoji="0" lang="ro-MD" sz="3600" b="0" i="0" u="none" strike="noStrike" kern="1200" cap="none" spc="0" normalizeH="0" baseline="0" noProof="0" dirty="0">
                <a:ln>
                  <a:noFill/>
                </a:ln>
                <a:solidFill>
                  <a:srgbClr val="1F497D"/>
                </a:solidFill>
                <a:effectLst/>
                <a:uLnTx/>
                <a:uFillTx/>
                <a:latin typeface="Calibri"/>
                <a:ea typeface="+mn-ea"/>
                <a:cs typeface="+mn-cs"/>
              </a:rPr>
              <a:t> – unii au inteligență superioară, alții întârzieri cognitive; unii sunt verbali, alții nu.</a:t>
            </a:r>
            <a:endParaRPr kumimoji="0" lang="ru-RU" sz="3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rgbClr val="1F497D"/>
                </a:solidFill>
                <a:effectLst/>
                <a:uLnTx/>
                <a:uFillTx/>
                <a:latin typeface="Calibri"/>
                <a:ea typeface="+mn-ea"/>
                <a:cs typeface="+mn-cs"/>
              </a:rPr>
              <a:t>7. Autismul este rar.</a:t>
            </a:r>
            <a:endParaRPr kumimoji="0" lang="ru-RU" sz="3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1F497D"/>
                </a:solidFill>
                <a:effectLst/>
                <a:uLnTx/>
                <a:uFillTx/>
                <a:latin typeface="Calibri"/>
                <a:ea typeface="+mn-ea"/>
                <a:cs typeface="+mn-cs"/>
              </a:rPr>
              <a:t>Fals. Datele actuale arată că TSA este </a:t>
            </a:r>
            <a:r>
              <a:rPr kumimoji="0" lang="it-IT" sz="3600" b="1" i="0" u="none" strike="noStrike" kern="1200" cap="none" spc="0" normalizeH="0" baseline="0" noProof="0" dirty="0">
                <a:ln>
                  <a:noFill/>
                </a:ln>
                <a:solidFill>
                  <a:srgbClr val="1F497D"/>
                </a:solidFill>
                <a:effectLst/>
                <a:uLnTx/>
                <a:uFillTx/>
                <a:latin typeface="Calibri"/>
                <a:ea typeface="+mn-ea"/>
                <a:cs typeface="+mn-cs"/>
              </a:rPr>
              <a:t>una dintre cele mai frecvente tulburări de dezvoltare</a:t>
            </a:r>
            <a:r>
              <a:rPr kumimoji="0" lang="it-IT" sz="3600" b="0" i="0" u="none" strike="noStrike" kern="1200" cap="none" spc="0" normalizeH="0" baseline="0" noProof="0" dirty="0">
                <a:ln>
                  <a:noFill/>
                </a:ln>
                <a:solidFill>
                  <a:srgbClr val="1F497D"/>
                </a:solidFill>
                <a:effectLst/>
                <a:uLnTx/>
                <a:uFillTx/>
                <a:latin typeface="Calibri"/>
                <a:ea typeface="+mn-ea"/>
                <a:cs typeface="+mn-cs"/>
              </a:rPr>
              <a:t>.</a:t>
            </a:r>
            <a:endParaRPr kumimoji="0" lang="ru-RU" sz="3600" b="0" i="0" u="none" strike="noStrike" kern="1200" cap="none" spc="0" normalizeH="0" baseline="0" noProof="0" dirty="0">
              <a:ln>
                <a:noFill/>
              </a:ln>
              <a:solidFill>
                <a:srgbClr val="1F497D"/>
              </a:solidFill>
              <a:effectLst/>
              <a:uLnTx/>
              <a:uFillTx/>
              <a:latin typeface="Calibri"/>
              <a:ea typeface="+mn-ea"/>
              <a:cs typeface="+mn-cs"/>
            </a:endParaRPr>
          </a:p>
          <a:p>
            <a:pPr marL="916940" marR="0" lvl="1" indent="-458470" algn="l"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21760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M-CHAT-R/F: Instrument de Screening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Standardizat</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5539978"/>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Ce este M-CHAT-R/F?</a:t>
            </a:r>
            <a:r>
              <a:rPr lang="ro-MD" sz="4000" b="1" dirty="0">
                <a:solidFill>
                  <a:schemeClr val="accent1">
                    <a:lumMod val="75000"/>
                  </a:schemeClr>
                </a:solidFill>
                <a:latin typeface="Calibri"/>
              </a:rPr>
              <a:t> </a:t>
            </a: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Modified Checklist for Autism in Toddlers, Revised, with Follow-up.</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Instrument de screening validat științific pentru identificarea riscului de Tulburări din Spectrul Autist (TSA).</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Vârsta țintă: Copii între 16 și 30 de luni.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Nu este un instrument de diagnostic, ci de triaj (screening)</a:t>
            </a: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370863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M-CHAT-R/F: Instrument de Screening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Standardizat</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5539978"/>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Aplicare Pas cu Pas (M-CHAT-R):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Administrare: Părintele completează un chestionar din 20 de întrebări (răspunsuri "Da"/"Nu").</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Instrucțiuni: Părintele răspunde pe baza comportamentului obișnuit al copilului.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Obiectiv: Identificarea rapidă a copiilor care necesită o evaluare mai amănunțită.</a:t>
            </a:r>
          </a:p>
        </p:txBody>
      </p:sp>
    </p:spTree>
    <p:extLst>
      <p:ext uri="{BB962C8B-B14F-4D97-AF65-F5344CB8AC3E}">
        <p14:creationId xmlns:p14="http://schemas.microsoft.com/office/powerpoint/2010/main" val="295961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sp>
        <p:nvSpPr>
          <p:cNvPr id="11" name="Freeform 11"/>
          <p:cNvSpPr/>
          <p:nvPr/>
        </p:nvSpPr>
        <p:spPr>
          <a:xfrm>
            <a:off x="1257300" y="547688"/>
            <a:ext cx="15773400" cy="1988344"/>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pic>
        <p:nvPicPr>
          <p:cNvPr id="15" name="Рисунок 14">
            <a:extLst>
              <a:ext uri="{FF2B5EF4-FFF2-40B4-BE49-F238E27FC236}">
                <a16:creationId xmlns:a16="http://schemas.microsoft.com/office/drawing/2014/main" id="{77A668C7-33DE-4859-B69E-20D02D996FF6}"/>
              </a:ext>
            </a:extLst>
          </p:cNvPr>
          <p:cNvPicPr>
            <a:picLocks noChangeAspect="1"/>
          </p:cNvPicPr>
          <p:nvPr/>
        </p:nvPicPr>
        <p:blipFill>
          <a:blip r:embed="rId2"/>
          <a:stretch>
            <a:fillRect/>
          </a:stretch>
        </p:blipFill>
        <p:spPr>
          <a:xfrm>
            <a:off x="1981200" y="204788"/>
            <a:ext cx="13335000" cy="9877424"/>
          </a:xfrm>
          <a:prstGeom prst="rect">
            <a:avLst/>
          </a:prstGeom>
        </p:spPr>
      </p:pic>
    </p:spTree>
    <p:extLst>
      <p:ext uri="{BB962C8B-B14F-4D97-AF65-F5344CB8AC3E}">
        <p14:creationId xmlns:p14="http://schemas.microsoft.com/office/powerpoint/2010/main" val="29934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B6539E0-7C8E-4FFC-BDB9-60FCBC6D6386}"/>
              </a:ext>
            </a:extLst>
          </p:cNvPr>
          <p:cNvSpPr/>
          <p:nvPr/>
        </p:nvSpPr>
        <p:spPr>
          <a:xfrm>
            <a:off x="2726961" y="544540"/>
            <a:ext cx="15773400" cy="7799360"/>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3" name="Freeform 11">
            <a:extLst>
              <a:ext uri="{FF2B5EF4-FFF2-40B4-BE49-F238E27FC236}">
                <a16:creationId xmlns:a16="http://schemas.microsoft.com/office/drawing/2014/main" id="{6E319112-D797-4266-99B1-A50A30E643CC}"/>
              </a:ext>
            </a:extLst>
          </p:cNvPr>
          <p:cNvSpPr/>
          <p:nvPr/>
        </p:nvSpPr>
        <p:spPr>
          <a:xfrm>
            <a:off x="2726961" y="544540"/>
            <a:ext cx="15773400" cy="1988343"/>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4" name="Freeform 11">
            <a:extLst>
              <a:ext uri="{FF2B5EF4-FFF2-40B4-BE49-F238E27FC236}">
                <a16:creationId xmlns:a16="http://schemas.microsoft.com/office/drawing/2014/main" id="{D307B3B9-8248-4F69-B0D1-5F44F6953B27}"/>
              </a:ext>
            </a:extLst>
          </p:cNvPr>
          <p:cNvSpPr/>
          <p:nvPr/>
        </p:nvSpPr>
        <p:spPr>
          <a:xfrm>
            <a:off x="2879361" y="696940"/>
            <a:ext cx="15773400" cy="1988343"/>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pic>
        <p:nvPicPr>
          <p:cNvPr id="5" name="Рисунок 4">
            <a:extLst>
              <a:ext uri="{FF2B5EF4-FFF2-40B4-BE49-F238E27FC236}">
                <a16:creationId xmlns:a16="http://schemas.microsoft.com/office/drawing/2014/main" id="{ED1696E6-E70A-4A2F-9FC5-D813EC2E23AB}"/>
              </a:ext>
            </a:extLst>
          </p:cNvPr>
          <p:cNvPicPr>
            <a:picLocks noChangeAspect="1"/>
          </p:cNvPicPr>
          <p:nvPr/>
        </p:nvPicPr>
        <p:blipFill>
          <a:blip r:embed="rId2"/>
          <a:stretch>
            <a:fillRect/>
          </a:stretch>
        </p:blipFill>
        <p:spPr>
          <a:xfrm>
            <a:off x="1255092" y="4149766"/>
            <a:ext cx="15777815" cy="1987468"/>
          </a:xfrm>
          <a:prstGeom prst="rect">
            <a:avLst/>
          </a:prstGeom>
        </p:spPr>
      </p:pic>
      <p:pic>
        <p:nvPicPr>
          <p:cNvPr id="7" name="Рисунок 6">
            <a:extLst>
              <a:ext uri="{FF2B5EF4-FFF2-40B4-BE49-F238E27FC236}">
                <a16:creationId xmlns:a16="http://schemas.microsoft.com/office/drawing/2014/main" id="{784CFC80-37CD-4955-86D5-DBC1CF67A7B8}"/>
              </a:ext>
            </a:extLst>
          </p:cNvPr>
          <p:cNvPicPr>
            <a:picLocks noChangeAspect="1"/>
          </p:cNvPicPr>
          <p:nvPr/>
        </p:nvPicPr>
        <p:blipFill>
          <a:blip r:embed="rId3"/>
          <a:stretch>
            <a:fillRect/>
          </a:stretch>
        </p:blipFill>
        <p:spPr>
          <a:xfrm>
            <a:off x="3192955" y="544540"/>
            <a:ext cx="9277435" cy="9829800"/>
          </a:xfrm>
          <a:prstGeom prst="rect">
            <a:avLst/>
          </a:prstGeom>
        </p:spPr>
      </p:pic>
    </p:spTree>
    <p:extLst>
      <p:ext uri="{BB962C8B-B14F-4D97-AF65-F5344CB8AC3E}">
        <p14:creationId xmlns:p14="http://schemas.microsoft.com/office/powerpoint/2010/main" val="5311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SCQ – Un Instrument Cheie pentru Evaluarea Comunicării Sociale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4062651"/>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SCQ (Social Communication Questionnaire) este un instrument standardizat de screening utilizat pentru identificarea timpurie a posibilelor tulburări de spectru autist (TSA) la copii. Chestionarul se bazează pe observațiile părinților sau ale îngrijitorilor și are drept obiectiv detectarea rapidă a dificultăților în aria comunicării sociale, interacțiunii și comportamentelor repetitive.</a:t>
            </a:r>
          </a:p>
        </p:txBody>
      </p:sp>
    </p:spTree>
    <p:extLst>
      <p:ext uri="{BB962C8B-B14F-4D97-AF65-F5344CB8AC3E}">
        <p14:creationId xmlns:p14="http://schemas.microsoft.com/office/powerpoint/2010/main" val="347256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SCQ – Un Instrument Cheie pentru Evaluarea Comunicării Sociale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755969"/>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Când se recomandă utilizarea SCQ?</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Vârsta de aplicare: Copii cu vârsta mentală de peste 4 ani.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Ca screening secundar: Utilizat frecvent după un screening inițial pozitiv (precum M-CHAT-R/F) sau când există îngrijorări clinice specifice.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În evaluarea clinică: Parte din standard de teste pentru diagnostic diferențial al TSA (alături de ADOS-2, ADI-R, etc.).</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În cercetare: Pentru a măsura severitatea simptomelor de autism într-un mod standardizat.</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Important: Nu este un instrument de diagnostic de sine stătător, ci o măsură complementară.</a:t>
            </a:r>
          </a:p>
        </p:txBody>
      </p:sp>
    </p:spTree>
    <p:extLst>
      <p:ext uri="{BB962C8B-B14F-4D97-AF65-F5344CB8AC3E}">
        <p14:creationId xmlns:p14="http://schemas.microsoft.com/office/powerpoint/2010/main" val="253290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sp>
        <p:nvSpPr>
          <p:cNvPr id="12" name="TextBox 12"/>
          <p:cNvSpPr txBox="1"/>
          <p:nvPr/>
        </p:nvSpPr>
        <p:spPr>
          <a:xfrm>
            <a:off x="1371600" y="723900"/>
            <a:ext cx="15773400" cy="1974056"/>
          </a:xfrm>
          <a:prstGeom prst="rect">
            <a:avLst/>
          </a:prstGeom>
        </p:spPr>
        <p:txBody>
          <a:bodyPr lIns="0" tIns="0" rIns="0" bIns="0" rtlCol="0" anchor="ctr"/>
          <a:lstStyle/>
          <a:p>
            <a:pPr marL="0" marR="0" lvl="0" indent="0" algn="ctr" defTabSz="914400" rtl="0" eaLnBrk="1" fontAlgn="auto" latinLnBrk="0" hangingPunct="1">
              <a:lnSpc>
                <a:spcPts val="6144"/>
              </a:lnSpc>
              <a:spcBef>
                <a:spcPts val="0"/>
              </a:spcBef>
              <a:spcAft>
                <a:spcPts val="0"/>
              </a:spcAft>
              <a:buClrTx/>
              <a:buSzTx/>
              <a:buFontTx/>
              <a:buNone/>
              <a:tabLst/>
              <a:defRPr/>
            </a:pPr>
            <a:r>
              <a:rPr kumimoji="0" lang="ro-MD" sz="6600" b="1" i="0" u="none" strike="noStrike" kern="1200" cap="none" spc="0" normalizeH="0" baseline="0" noProof="0" dirty="0">
                <a:ln>
                  <a:noFill/>
                </a:ln>
                <a:solidFill>
                  <a:srgbClr val="1F497D"/>
                </a:solidFill>
                <a:effectLst/>
                <a:uLnTx/>
                <a:uFillTx/>
                <a:latin typeface="Calibri"/>
                <a:ea typeface="+mn-ea"/>
                <a:cs typeface="+mn-cs"/>
              </a:rPr>
              <a:t>Ce este TSA?</a:t>
            </a:r>
            <a:endParaRPr kumimoji="0" lang="en-US" sz="6400" b="1" i="0" u="none" strike="noStrike" kern="1200" cap="none" spc="0" normalizeH="0" baseline="0" noProof="0" dirty="0">
              <a:ln>
                <a:noFill/>
              </a:ln>
              <a:solidFill>
                <a:srgbClr val="1F497D"/>
              </a:solidFill>
              <a:effectLst/>
              <a:uLnTx/>
              <a:uFillTx/>
              <a:latin typeface="Calibri (MS) Bold"/>
              <a:ea typeface="Calibri (MS) Bold"/>
              <a:cs typeface="Calibri (MS) Bold"/>
              <a:sym typeface="Calibri (MS) Bold"/>
            </a:endParaRPr>
          </a:p>
        </p:txBody>
      </p:sp>
      <p:sp>
        <p:nvSpPr>
          <p:cNvPr id="17" name="Подзаголовок 16"/>
          <p:cNvSpPr>
            <a:spLocks noGrp="1"/>
          </p:cNvSpPr>
          <p:nvPr>
            <p:ph type="subTitle" idx="1"/>
          </p:nvPr>
        </p:nvSpPr>
        <p:spPr>
          <a:xfrm>
            <a:off x="1371600" y="2171700"/>
            <a:ext cx="15659100" cy="7346950"/>
          </a:xfrm>
        </p:spPr>
        <p:txBody>
          <a:bodyPr>
            <a:normAutofit/>
          </a:bodyPr>
          <a:lstStyle/>
          <a:p>
            <a:r>
              <a:rPr lang="ro-MD" sz="4400" dirty="0">
                <a:solidFill>
                  <a:schemeClr val="tx2"/>
                </a:solidFill>
              </a:rPr>
              <a:t>Conform </a:t>
            </a:r>
            <a:r>
              <a:rPr lang="ro-MD" sz="4400" b="1" dirty="0">
                <a:solidFill>
                  <a:schemeClr val="tx2"/>
                </a:solidFill>
              </a:rPr>
              <a:t>DSM-5 (Manualul de Diagnostic și Statistică a Tulburărilor Mintale, ediția a 5-a)</a:t>
            </a:r>
            <a:r>
              <a:rPr lang="ro-MD" sz="4400" dirty="0">
                <a:solidFill>
                  <a:schemeClr val="tx2"/>
                </a:solidFill>
              </a:rPr>
              <a:t>, publicat de </a:t>
            </a:r>
            <a:r>
              <a:rPr lang="ro-MD" sz="4400" b="1" dirty="0">
                <a:solidFill>
                  <a:schemeClr val="tx2"/>
                </a:solidFill>
              </a:rPr>
              <a:t>American Psychiatric Association (APA, 2013)</a:t>
            </a:r>
            <a:r>
              <a:rPr lang="ro-MD" sz="4400" dirty="0">
                <a:solidFill>
                  <a:schemeClr val="tx2"/>
                </a:solidFill>
              </a:rPr>
              <a:t>,</a:t>
            </a:r>
          </a:p>
          <a:p>
            <a:r>
              <a:rPr lang="ru-RU" sz="4400" dirty="0">
                <a:solidFill>
                  <a:schemeClr val="tx2"/>
                </a:solidFill>
              </a:rPr>
              <a:t> </a:t>
            </a:r>
            <a:r>
              <a:rPr lang="ro-MD" sz="4400" b="1" dirty="0">
                <a:solidFill>
                  <a:schemeClr val="tx2"/>
                </a:solidFill>
              </a:rPr>
              <a:t>Tulburarea din Spectrul Autist (TSA)</a:t>
            </a:r>
            <a:r>
              <a:rPr lang="ro-MD" sz="4400" dirty="0">
                <a:solidFill>
                  <a:schemeClr val="tx2"/>
                </a:solidFill>
              </a:rPr>
              <a:t> este o </a:t>
            </a:r>
            <a:r>
              <a:rPr lang="ro-MD" sz="4400" b="1" dirty="0">
                <a:solidFill>
                  <a:schemeClr val="tx2"/>
                </a:solidFill>
              </a:rPr>
              <a:t>tulburare de neurodezvoltare</a:t>
            </a:r>
            <a:r>
              <a:rPr lang="ro-MD" sz="4400" dirty="0">
                <a:solidFill>
                  <a:schemeClr val="tx2"/>
                </a:solidFill>
              </a:rPr>
              <a:t> caracterizată prin: </a:t>
            </a:r>
          </a:p>
          <a:p>
            <a:r>
              <a:rPr lang="ro-MD" sz="4400" dirty="0">
                <a:solidFill>
                  <a:schemeClr val="tx2"/>
                </a:solidFill>
              </a:rPr>
              <a:t>Definiție generală:„O tulburare caracterizată prin deficite persistente în comunicarea și interacțiunea socială în multiple contexte, asociate cu modele restrictive și repetitive de comportament, interese sau activități.”</a:t>
            </a:r>
          </a:p>
        </p:txBody>
      </p:sp>
    </p:spTree>
    <p:extLst>
      <p:ext uri="{BB962C8B-B14F-4D97-AF65-F5344CB8AC3E}">
        <p14:creationId xmlns:p14="http://schemas.microsoft.com/office/powerpoint/2010/main" val="1260344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Structura SCQ: Evaluarea Triadei de Simptome de Bază</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755969"/>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SCQ evaluează comportamente cheie care reflectă triada clasică de deficiențe observate în autism (conform DSM-IV/ICD-10, deși instrumentul rămâne relevant și pentru criteriile actuale).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Domeniile Evalaute (Cele 3 Subscale Principale):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Domeniile evaluate de SCQ</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Chestionarul cuprinde 40 de itemi care explorează trei arii principale ale dezvoltării copilului: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1. Interacțiunea socială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dificultăți în inițierea și menținerea relațiilor sociale;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lipsa interesului față de interacțiunea cu persoanele din jur;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provocări în imitarea comportamentelor sociale.</a:t>
            </a:r>
          </a:p>
        </p:txBody>
      </p:sp>
    </p:spTree>
    <p:extLst>
      <p:ext uri="{BB962C8B-B14F-4D97-AF65-F5344CB8AC3E}">
        <p14:creationId xmlns:p14="http://schemas.microsoft.com/office/powerpoint/2010/main" val="227949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Structura SCQ: Evaluarea Triadei de Simptome de Bază</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955750"/>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2. Comunicarea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folosirea atipică a limbajului verbal sau non-verbal;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lipsa gesturilor sociale adecvate (ex. arătat, dat din cap);</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dificultăți în menținerea dialogului și în înțelegerea regulilor sociale ale comunicării.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3. Comportamente repetitive și interese restrânse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rutine rigide și comportamente stereotipe;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interese neobișnuite sau foarte limitate;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reacții senzoriale atipice sau repetitivitate în acțiuni.</a:t>
            </a:r>
          </a:p>
        </p:txBody>
      </p:sp>
    </p:spTree>
    <p:extLst>
      <p:ext uri="{BB962C8B-B14F-4D97-AF65-F5344CB8AC3E}">
        <p14:creationId xmlns:p14="http://schemas.microsoft.com/office/powerpoint/2010/main" val="60089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Structura SCQ: Evaluarea Triadei de Simptome de Bază</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894195"/>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Interpretarea scorurilor SCQ</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SCQ oferă un scor total ce reflectă nivelul de risc pentru TSA.</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 Scor &lt; 15 → risc redus, copilul este sub pragul sugestiv pentru TSA.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 Scor ≥ 15 → risc crescut, este indicată o evaluare diagnostică detaliată.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 Scorurile mai mari indică un nivel mai ridicat de simptome asociate TSA, însă rezultatul trebuie interpretat cu prudență și corelat cu alte surse de informații clinice.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Important!</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 SCQ nu stabilește un diagnostic.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 Nu trebuie utilizat izolat, ci ca parte a unui proces complex de evaluare.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 Interpretarea rezultatelor trebuie realizată de specialiști formați în evaluarea TSA.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 Rezultatele se discută cu familia într-un mod clar, suportiv și non-stigmatizant.</a:t>
            </a:r>
          </a:p>
        </p:txBody>
      </p:sp>
    </p:spTree>
    <p:extLst>
      <p:ext uri="{BB962C8B-B14F-4D97-AF65-F5344CB8AC3E}">
        <p14:creationId xmlns:p14="http://schemas.microsoft.com/office/powerpoint/2010/main" val="350213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ASQ (Ages &amp; Stages Questionnaires): O Fereastră către Dezvoltarea Copilului</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ASQ (Ages and Stages Questionnaire) este un instrument standardizat de screening al dezvoltării copilului, utilizat la nivel internațional pentru a identifica eventualele întârzieri în dezvoltare și pentru a ghida părinții și specialiștii în direcționarea timpurie către evaluări suplimentare sau intervenții specializate. Este recunoscut pentru simplitatea aplicării, validitatea științifică și pentru faptul că implică activ părinții în procesul de observare a copilului.</a:t>
            </a:r>
          </a:p>
        </p:txBody>
      </p:sp>
    </p:spTree>
    <p:extLst>
      <p:ext uri="{BB962C8B-B14F-4D97-AF65-F5344CB8AC3E}">
        <p14:creationId xmlns:p14="http://schemas.microsoft.com/office/powerpoint/2010/main" val="2583498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ASQ (Ages &amp; Stages Questionnaires): O Fereastră către Dezvoltarea Copilului</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879080"/>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ASQ este alcătuit dintr-o serie de chestionare diferențiate pe grupe de vârstă, de la 2 luni până la 5 ani și jumătate (66 luni). Există versiuni specifice pentru fiecare etapă de dezvoltare, la intervale de aproximativ 2–6 luni. Fiecare chestionar conține 30 de itemi împărțiți în 5 domenii majore ale dezvoltării copilului: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1. Comunicarea – înțelegerea și utilizarea limbajului, răspunsul la instrucțiuni, capacitatea de a exprima nevoi sau idei.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2. Motricitatea grosieră – abilități fizice de coordonare a mișcărilor mari (mers, alergare, sărituri).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3. Motricitatea fină – utilizarea degetelor și a mâinilor pentru activități precise (prinderea obiectelor, desenul, manipularea jucăriilor).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4. Rezolvarea de probleme (cognitiv) – capacitatea copilului de a gândi, a învăța și a aplica cunoștințe în contexte noi.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rPr>
              <a:t>5. Abilități personale și sociale – interacțiunea cu adulții și copiii, jocul, autonomie în activitățile zilnice.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4237006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ASQ (Ages &amp; Stages Questionnaires): O Fereastră către Dezvoltarea Copilului</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Fiecare item oferă părinților trei opțiuni de răspuns:</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Da (10 puncte) – copilul realizează constant activitatea;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Uneori (5 puncte) – activitatea este în curs de dezvoltare;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Nu (0 puncte) – copilul nu a dobândit încă acea abilitate.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Aplicarea chestionarului durează aproximativ 10–15 minute și poate fi completată de părinți acasă sau în prezența unui specialist (psiholog, medic pediatru, educator). După completare, scorurile sunt analizate în funcție de tabelele de vârstă standardizate.</a:t>
            </a:r>
          </a:p>
        </p:txBody>
      </p:sp>
    </p:spTree>
    <p:extLst>
      <p:ext uri="{BB962C8B-B14F-4D97-AF65-F5344CB8AC3E}">
        <p14:creationId xmlns:p14="http://schemas.microsoft.com/office/powerpoint/2010/main" val="220244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ASQ (Ages &amp; Stages Questionnaires): O Fereastră către Dezvoltarea Copilului</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448193"/>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Avantajele Cheie: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Ușor de administrat: Timp scurt de completare (10-15 minute).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Acuratețe: Părinții sunt cei mai buni observatori ai comportamentelor zilnice ale copiilor.</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Versatilitate: Disponibil în multiple limbi și formate (inclusiv electronic).</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Important: ASQ este un instrument de screening general, nu specific pentru autism. Identifică întârzieri largi care necesită investigații suplimentare.</a:t>
            </a:r>
            <a:endPar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143609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805266" y="419100"/>
            <a:ext cx="16197950" cy="2349242"/>
            <a:chOff x="-3810000" y="19050"/>
            <a:chExt cx="24841200" cy="3132322"/>
          </a:xfrm>
        </p:grpSpPr>
        <p:sp>
          <p:nvSpPr>
            <p:cNvPr id="11" name="Freeform 11"/>
            <p:cNvSpPr/>
            <p:nvPr/>
          </p:nvSpPr>
          <p:spPr>
            <a:xfrm>
              <a:off x="-3810000" y="500247"/>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Diagnostic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traseul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copilului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suspect de TSA</a:t>
              </a:r>
            </a:p>
          </p:txBody>
        </p:sp>
      </p:grpSp>
      <p:sp>
        <p:nvSpPr>
          <p:cNvPr id="13" name="TextBox 13"/>
          <p:cNvSpPr txBox="1"/>
          <p:nvPr/>
        </p:nvSpPr>
        <p:spPr>
          <a:xfrm>
            <a:off x="1066800" y="2413259"/>
            <a:ext cx="15590520" cy="8294578"/>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A. Observare &amp; anamneză scurtă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Cine: medic de familie/pediatru/educator/părinte.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Ce: cronologia dezvoltării, regres (dacă a existat), alimentație/somn, istoricul medical familial, video scurt cu comportamente îngrijorătoare (opțional, foarte util).</a:t>
            </a:r>
            <a:endPar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endParaRPr lang="en-US" sz="3600" b="1" dirty="0">
              <a:solidFill>
                <a:schemeClr val="accent1">
                  <a:lumMod val="75000"/>
                </a:schemeClr>
              </a:solidFill>
              <a:latin typeface="Calibri"/>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B. Screening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standardizat</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(nu = diagnostic!)</a:t>
            </a: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Exemple</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utile:</a:t>
            </a: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o	M-CHAT-R/F (16–30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luni</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chestionar</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părinte</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dacă</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e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pozitiv</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 follow-up.</a:t>
            </a: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o	SCQ (≥4 ani), ASQ-3.</a:t>
            </a: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Rezultat</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risc</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crescut</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vs.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scăzut</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la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risc</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crescut</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trimitere</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pentru</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evaluare</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 </a:t>
            </a:r>
            <a:r>
              <a:rPr kumimoji="0" lang="en-US" sz="3600" b="1" i="0" u="none" strike="noStrike" kern="1200" cap="none" spc="0" normalizeH="0" baseline="0" noProof="0" dirty="0" err="1">
                <a:ln>
                  <a:noFill/>
                </a:ln>
                <a:solidFill>
                  <a:schemeClr val="accent1">
                    <a:lumMod val="75000"/>
                  </a:schemeClr>
                </a:solidFill>
                <a:effectLst/>
                <a:uLnTx/>
                <a:uFillTx/>
                <a:latin typeface="Calibri"/>
                <a:ea typeface="+mn-ea"/>
                <a:cs typeface="+mn-cs"/>
              </a:rPr>
              <a:t>complexă</a:t>
            </a:r>
            <a:r>
              <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rPr>
              <a:t>.</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916940" marR="0" lvl="1" indent="-458470" algn="ctr"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547552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Diagnostic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traseul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copilului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suspect de TSA</a:t>
              </a:r>
            </a:p>
          </p:txBody>
        </p:sp>
      </p:grpSp>
      <p:sp>
        <p:nvSpPr>
          <p:cNvPr id="13" name="TextBox 13"/>
          <p:cNvSpPr txBox="1"/>
          <p:nvPr/>
        </p:nvSpPr>
        <p:spPr>
          <a:xfrm>
            <a:off x="1066800" y="2413259"/>
            <a:ext cx="15590520" cy="8540800"/>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C. Evaluare complexă (multidisciplinar)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	Psihiatrie infantilă / neurologie pediatrică: examen clinic, comorbidități (epilepsie, ADHD, anxietate, somn), medicație dacă indicată.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	Psihologie clinică: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o	Observație structurat-semi-structurată (ex.: ADOS-2 acolo unde e disponibil),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o	Interviu cu părintele privind dezvoltarea timpurie (ex.: ADI-R sau interviu clinic structurat),</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o	Evaluare cognitivă (WPPSI/WISC/Leiter-3, după caz), adaptativă (Vineland-3/ABAS-3).</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	Logopedie: comunicare receptivă/expresivă, pragmatica limbajului, oralitate.</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614369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Diagnostic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traseul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copilului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suspect de TSA</a:t>
              </a:r>
            </a:p>
          </p:txBody>
        </p:sp>
      </p:grpSp>
      <p:sp>
        <p:nvSpPr>
          <p:cNvPr id="13" name="TextBox 13"/>
          <p:cNvSpPr txBox="1"/>
          <p:nvPr/>
        </p:nvSpPr>
        <p:spPr>
          <a:xfrm>
            <a:off x="1066800" y="2413259"/>
            <a:ext cx="15590520" cy="5611473"/>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C. Evaluare complexă (multidisciplinar)</a:t>
            </a:r>
          </a:p>
          <a:p>
            <a:pPr marL="342900" lvl="0" indent="-342900">
              <a:lnSpc>
                <a:spcPct val="107000"/>
              </a:lnSpc>
              <a:spcAft>
                <a:spcPts val="800"/>
              </a:spcAft>
              <a:buSzPts val="1000"/>
              <a:buFont typeface="Symbol" panose="05050102010706020507" pitchFamily="18" charset="2"/>
              <a:buChar char=""/>
              <a:tabLst>
                <a:tab pos="457200" algn="l"/>
              </a:tabLst>
            </a:pP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Terapie</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ocupațională</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Primordial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terapie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comportamentală</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ABA,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profil</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senzorial</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SP/Sensory Profile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motricitate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fină</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autoîngrijire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Pedagogie</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observație</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educațională</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funcționare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colectiv</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joc</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autonomie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Investigații</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medicale</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indicație</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nu de </a:t>
            </a: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rutină</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toți</a:t>
            </a:r>
            <a:r>
              <a:rPr lang="en-US" sz="3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auz</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vedere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genetică</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dismorfii</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istoric</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familial/</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regres</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alte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semne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EEG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suspiciune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epilepsie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metabolice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exemple</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Fenilcetonuria</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sindromul</a:t>
            </a:r>
            <a:r>
              <a:rPr lang="en-US" sz="3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Prader Willi.</a:t>
            </a:r>
            <a:endParaRPr lang="ru-RU"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22487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7030700" cy="2150268"/>
            <a:chOff x="0" y="0"/>
            <a:chExt cx="22707600" cy="2867023"/>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1676400" y="234949"/>
              <a:ext cx="21031200" cy="2632074"/>
            </a:xfrm>
            <a:prstGeom prst="rect">
              <a:avLst/>
            </a:prstGeom>
          </p:spPr>
          <p:txBody>
            <a:bodyPr lIns="0" tIns="0" rIns="0" bIns="0" rtlCol="0" anchor="ctr"/>
            <a:lstStyle/>
            <a:p>
              <a:pPr>
                <a:lnSpc>
                  <a:spcPts val="6144"/>
                </a:lnSpc>
              </a:pPr>
              <a:r>
                <a:rPr lang="pt-BR" sz="6600" b="1" dirty="0">
                  <a:solidFill>
                    <a:schemeClr val="tx2"/>
                  </a:solidFill>
                </a:rPr>
                <a:t>Înțelegerea semnelor precoce ale TSA</a:t>
              </a:r>
              <a:endParaRPr lang="en-US" sz="6400" b="1" dirty="0">
                <a:solidFill>
                  <a:schemeClr val="tx2"/>
                </a:solidFill>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400300"/>
            <a:ext cx="15659100" cy="7118350"/>
          </a:xfrm>
        </p:spPr>
        <p:txBody>
          <a:bodyPr>
            <a:normAutofit/>
          </a:bodyPr>
          <a:lstStyle/>
          <a:p>
            <a:r>
              <a:rPr lang="ro-MD" sz="4000" b="1" u="sng" dirty="0">
                <a:solidFill>
                  <a:schemeClr val="tx2"/>
                </a:solidFill>
              </a:rPr>
              <a:t>Ce sunt semnele precoce?</a:t>
            </a:r>
          </a:p>
          <a:p>
            <a:r>
              <a:rPr lang="ro-MD" sz="4000" dirty="0">
                <a:solidFill>
                  <a:schemeClr val="tx2"/>
                </a:solidFill>
              </a:rPr>
              <a:t>Semnele precoce reprezintă devierea observabilă de la tiparul normal de dezvoltare a copilului, în special în domeniile:</a:t>
            </a:r>
          </a:p>
          <a:p>
            <a:r>
              <a:rPr lang="ro-MD" sz="4000" dirty="0">
                <a:solidFill>
                  <a:schemeClr val="tx2"/>
                </a:solidFill>
              </a:rPr>
              <a:t>- comunicare și limbaj,</a:t>
            </a:r>
          </a:p>
          <a:p>
            <a:r>
              <a:rPr lang="ro-MD" sz="4000" dirty="0">
                <a:solidFill>
                  <a:schemeClr val="tx2"/>
                </a:solidFill>
              </a:rPr>
              <a:t>- interacțiune socială,</a:t>
            </a:r>
          </a:p>
          <a:p>
            <a:r>
              <a:rPr lang="ro-MD" sz="4000" dirty="0">
                <a:solidFill>
                  <a:schemeClr val="tx2"/>
                </a:solidFill>
              </a:rPr>
              <a:t>- comportamente și joc,</a:t>
            </a:r>
          </a:p>
          <a:p>
            <a:r>
              <a:rPr lang="ro-MD" sz="4000" dirty="0">
                <a:solidFill>
                  <a:schemeClr val="tx2"/>
                </a:solidFill>
              </a:rPr>
              <a:t>- răspuns senzorial.</a:t>
            </a:r>
          </a:p>
          <a:p>
            <a:r>
              <a:rPr lang="ro-MD" sz="4000" dirty="0">
                <a:solidFill>
                  <a:schemeClr val="tx2"/>
                </a:solidFill>
              </a:rPr>
              <a:t>Ele nu stabilesc diagnosticul, dar indică necesitatea screeningului și, ulterior, a evaluării de specialitate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Diagnostic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traseul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copilului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suspect de TSA</a:t>
              </a:r>
            </a:p>
          </p:txBody>
        </p:sp>
      </p:grpSp>
      <p:sp>
        <p:nvSpPr>
          <p:cNvPr id="13" name="TextBox 13"/>
          <p:cNvSpPr txBox="1"/>
          <p:nvPr/>
        </p:nvSpPr>
        <p:spPr>
          <a:xfrm>
            <a:off x="1066800" y="2413259"/>
            <a:ext cx="15590520" cy="6694140"/>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D. Diagnostic diferențial (exemple frecvente)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	Întârziere globală de dezvoltare, tulburare de limbaj, ADHD, anxietate, deprivare psiho-socială, tulburări de atașament, surditate, TIC/Tourette, disabilitate intelectuală fără trăsături nucleare TSA.</a:t>
            </a:r>
            <a:endParaRPr kumimoji="0" lang="en-US" sz="40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E. Raportul final de diagnostic (document unic, clar)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	Conține: date identificare, rezumat anamneză, rezultate instrumente, criteriile clinice îndeplinite (DSM-5/ICD-11), comorbidități, recomandări concrete (tip, frecvență, intensitate intervenții), obiective pe 3–6 luni, recomandări educaționale/sociale.</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2731924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err="1">
                  <a:ln>
                    <a:noFill/>
                  </a:ln>
                  <a:solidFill>
                    <a:srgbClr val="1F497D"/>
                  </a:solidFill>
                  <a:effectLst/>
                  <a:uLnTx/>
                  <a:uFillTx/>
                  <a:latin typeface="Calibri"/>
                  <a:ea typeface="+mn-ea"/>
                  <a:cs typeface="+mn-cs"/>
                </a:rPr>
                <a:t>Cadrul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legal</a:t>
              </a:r>
              <a:r>
                <a:rPr kumimoji="0" lang="fr-FR" sz="6000" b="1" i="0" u="none" strike="noStrike" kern="1200" cap="none" spc="0" normalizeH="0" baseline="0" noProof="0" dirty="0">
                  <a:ln>
                    <a:noFill/>
                  </a:ln>
                  <a:solidFill>
                    <a:srgbClr val="1F497D"/>
                  </a:solidFill>
                  <a:effectLst/>
                  <a:uLnTx/>
                  <a:uFillTx/>
                  <a:latin typeface="Calibri"/>
                  <a:ea typeface="+mn-ea"/>
                  <a:cs typeface="+mn-cs"/>
                </a:rPr>
                <a:t> relevant: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Hotărârea</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Guvernului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nr. 234/2019</a:t>
              </a:r>
            </a:p>
          </p:txBody>
        </p:sp>
      </p:grpSp>
      <p:sp>
        <p:nvSpPr>
          <p:cNvPr id="13" name="TextBox 13"/>
          <p:cNvSpPr txBox="1"/>
          <p:nvPr/>
        </p:nvSpPr>
        <p:spPr>
          <a:xfrm>
            <a:off x="1066800" y="2413259"/>
            <a:ext cx="15590520" cy="7740581"/>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1. Rolul principal al HG 234/2019:</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stabilește regulamentul-cadru de funcționare a centrelor care oferă diagnostic, evaluare, intervenție și recuperare pentru copii cu TSA și alte dizabilități intelectuale;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definește standarde minime de calitate, structura echipei multidisciplinare și modul de trimitere și colaborare între medicii de familie, specialiști și centre.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2. Pentru medici de familie și pediatri este important să cunoască: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că centrele pentru TSA funcționează doar în baza acestui regulament;</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că trimiterea unui copil suspect de TSA trebuie făcută către un centru acreditat conform HG 234/2019;</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că diagnosticul oficial se stabilește doar de echipa multidisciplinară dintr-un astfel de centru.</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62330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err="1">
                  <a:ln>
                    <a:noFill/>
                  </a:ln>
                  <a:solidFill>
                    <a:srgbClr val="1F497D"/>
                  </a:solidFill>
                  <a:effectLst/>
                  <a:uLnTx/>
                  <a:uFillTx/>
                  <a:latin typeface="Calibri"/>
                  <a:ea typeface="+mn-ea"/>
                  <a:cs typeface="+mn-cs"/>
                </a:rPr>
                <a:t>Cadrul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legal</a:t>
              </a:r>
              <a:r>
                <a:rPr kumimoji="0" lang="fr-FR" sz="6000" b="1" i="0" u="none" strike="noStrike" kern="1200" cap="none" spc="0" normalizeH="0" baseline="0" noProof="0" dirty="0">
                  <a:ln>
                    <a:noFill/>
                  </a:ln>
                  <a:solidFill>
                    <a:srgbClr val="1F497D"/>
                  </a:solidFill>
                  <a:effectLst/>
                  <a:uLnTx/>
                  <a:uFillTx/>
                  <a:latin typeface="Calibri"/>
                  <a:ea typeface="+mn-ea"/>
                  <a:cs typeface="+mn-cs"/>
                </a:rPr>
                <a:t> relevant: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Hotărârea</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Guvernului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nr. 234/2019</a:t>
              </a:r>
            </a:p>
          </p:txBody>
        </p:sp>
      </p:grpSp>
      <p:sp>
        <p:nvSpPr>
          <p:cNvPr id="13" name="TextBox 13"/>
          <p:cNvSpPr txBox="1"/>
          <p:nvPr/>
        </p:nvSpPr>
        <p:spPr>
          <a:xfrm>
            <a:off x="1066800" y="2413259"/>
            <a:ext cx="15590520" cy="7186583"/>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3. Echipa multidisciplinară, conform HG 234/2019, trebuie să includă: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medic psihiatru;</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psiholog clinician;</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logoped;</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asistent social;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kinetoterapeut și alți specialiști după necesitate.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4. Pentru traseul copilului suspect de TSA: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medicul de familie sau pediatrul identifică semnele de risc;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completează fișa de trimitere către serviciile specializate;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ulterior, primește raportul de evaluare și colaborează cu centrul privind monitorizarea medicală.</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244051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err="1">
                  <a:ln>
                    <a:noFill/>
                  </a:ln>
                  <a:solidFill>
                    <a:srgbClr val="1F497D"/>
                  </a:solidFill>
                  <a:effectLst/>
                  <a:uLnTx/>
                  <a:uFillTx/>
                  <a:latin typeface="Calibri"/>
                  <a:ea typeface="+mn-ea"/>
                  <a:cs typeface="+mn-cs"/>
                </a:rPr>
                <a:t>Cadrul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legal</a:t>
              </a:r>
              <a:r>
                <a:rPr kumimoji="0" lang="fr-FR" sz="6000" b="1" i="0" u="none" strike="noStrike" kern="1200" cap="none" spc="0" normalizeH="0" baseline="0" noProof="0" dirty="0">
                  <a:ln>
                    <a:noFill/>
                  </a:ln>
                  <a:solidFill>
                    <a:srgbClr val="1F497D"/>
                  </a:solidFill>
                  <a:effectLst/>
                  <a:uLnTx/>
                  <a:uFillTx/>
                  <a:latin typeface="Calibri"/>
                  <a:ea typeface="+mn-ea"/>
                  <a:cs typeface="+mn-cs"/>
                </a:rPr>
                <a:t> relevant: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Hotărârea</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Guvernului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nr. 234/2019</a:t>
              </a:r>
            </a:p>
          </p:txBody>
        </p:sp>
      </p:grpSp>
      <p:sp>
        <p:nvSpPr>
          <p:cNvPr id="13" name="TextBox 13"/>
          <p:cNvSpPr txBox="1"/>
          <p:nvPr/>
        </p:nvSpPr>
        <p:spPr>
          <a:xfrm>
            <a:off x="1066800" y="2413259"/>
            <a:ext cx="15590520" cy="6078587"/>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5. Importanța pentru sistem:</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HG 234/2019 clarifică lanțul de colaborare între medicii de familie, specialiști și structurile de protecție socială și educație;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asigură un cadru pentru recunoașterea și finanțarea serviciilor TSA.</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6. Legătură cu alte acte normative: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completată de HG 270/2014 (servicii sociale specializate);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corelată cu Ordinul MSMPS privind diagnosticul tulburărilor de dezvoltare;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în legătură cu Strategia Națională de Incluziune a Persoanelor cu Dizabilități 2023–2030.</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713073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4062651"/>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Procesul de diagnosticare a tulburărilor de spectru autist (TSA) nu se limitează la constatarea medicală, ci implică o relație de încredere și colaborare între specialiști și familie. Modul în care informația este comunicată influențează direct acceptarea diagnosticului, motivația părinților și implicarea lor în intervenția ulterioară.</a:t>
            </a:r>
            <a:endParaRPr kumimoji="0" lang="en-US" sz="44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4259432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Cum oferim feedback părinților</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Feedbackul trebuie să fie oferit într-un cadru sigur, empatic și confidențial.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Este esențial ca părinții să fie ascultați activ, să-și exprime emoțiile și să simtă sprijin, nu judecată.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Specialistul trebuie să explice rezultatele într-un limbaj clar, fără termeni medicali greu de înțeles.</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Se recomandă prezentarea punctelor forte ale copilului înainte de a aborda dificultățile.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Este important să se ofere recomandări concrete pentru pașii următori: intervenție timpurie, consiliere, orientare către servicii specializate.</a:t>
            </a:r>
          </a:p>
        </p:txBody>
      </p:sp>
    </p:spTree>
    <p:extLst>
      <p:ext uri="{BB962C8B-B14F-4D97-AF65-F5344CB8AC3E}">
        <p14:creationId xmlns:p14="http://schemas.microsoft.com/office/powerpoint/2010/main" val="2537505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771084"/>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Formulări potrivite și ce trebuie evitat</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Formulări potrivite: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„Copilul dvs. are o dezvoltare diferită și are nevoie de un tip specific de sprijin.”</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„Am observat comportamente care indică o posibilă tulburare de spectru autist, ceea ce înseamnă că putem începe intervenția potrivită.”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„Rezultatele sugerează că anumite arii ale dezvoltării (comunicare, interacțiune socială) necesită suport suplimentar.”</a:t>
            </a:r>
          </a:p>
        </p:txBody>
      </p:sp>
    </p:spTree>
    <p:extLst>
      <p:ext uri="{BB962C8B-B14F-4D97-AF65-F5344CB8AC3E}">
        <p14:creationId xmlns:p14="http://schemas.microsoft.com/office/powerpoint/2010/main" val="4129991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Formulări de evitat:</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„Copilul dvs. este bolnav / are o boală gravă.”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„Nu se mai poate face nimic.”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„Este vina mediului sau a părinților.”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„Nu va putea niciodată să…”.</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Respectul față de demnitatea și emoțiile familiei este esențial. Evitarea etichetării și a limbajului negativ protejează încrederea în relația părinte–specialist</a:t>
            </a:r>
          </a:p>
        </p:txBody>
      </p:sp>
    </p:spTree>
    <p:extLst>
      <p:ext uri="{BB962C8B-B14F-4D97-AF65-F5344CB8AC3E}">
        <p14:creationId xmlns:p14="http://schemas.microsoft.com/office/powerpoint/2010/main" val="4119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201972"/>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Implicarea familiei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Implicarea părinților este o componentă centrală a procesului de intervenție. După comunicarea diagnosticului, familia trebuie să devină partener activ în planul individualizat al copilului.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Roluri principale ale familiei în proces:</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participă la stabilirea obiectivelor de intervenție și la monitorizarea progresului;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aplică acasă strategiile recomandate de terapeuți;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colaborează constant cu echipa multidisciplinară;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contribuie la generalizarea abilităților dobândite de copil în viața de zi cu zi;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 solicită suport psihologic și social, dacă este necesar, pentru a face față stresului emoțional.</a:t>
            </a:r>
          </a:p>
        </p:txBody>
      </p:sp>
    </p:spTree>
    <p:extLst>
      <p:ext uri="{BB962C8B-B14F-4D97-AF65-F5344CB8AC3E}">
        <p14:creationId xmlns:p14="http://schemas.microsoft.com/office/powerpoint/2010/main" val="811042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Principii etice în comunicare: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transparență, respect și confidențialitate;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acordul informat al părinților în toate etapele evaluării și intervenției;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abordare centrată pe nevoile și potențialul copilului;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 evitarea stigmatizării și protejarea drepturilor copilului și familiei.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O comunicare etică și empatică nu doar transmite informații, ci oferă speranță, claritate și direcție.</a:t>
            </a:r>
          </a:p>
        </p:txBody>
      </p:sp>
    </p:spTree>
    <p:extLst>
      <p:ext uri="{BB962C8B-B14F-4D97-AF65-F5344CB8AC3E}">
        <p14:creationId xmlns:p14="http://schemas.microsoft.com/office/powerpoint/2010/main" val="171090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068800" cy="1143000"/>
          </a:xfrm>
        </p:spPr>
        <p:txBody>
          <a:bodyPr>
            <a:noAutofit/>
          </a:bodyPr>
          <a:lstStyle/>
          <a:p>
            <a:r>
              <a:rPr lang="ro-MD" sz="7200" b="1" dirty="0">
                <a:solidFill>
                  <a:schemeClr val="tx2"/>
                </a:solidFill>
              </a:rPr>
              <a:t>Domenii cheie afectate</a:t>
            </a:r>
            <a:endParaRPr lang="ru-RU" sz="7200" b="1" dirty="0">
              <a:solidFill>
                <a:schemeClr val="tx2"/>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610374374"/>
              </p:ext>
            </p:extLst>
          </p:nvPr>
        </p:nvGraphicFramePr>
        <p:xfrm>
          <a:off x="457200" y="1417638"/>
          <a:ext cx="17297400" cy="8069262"/>
        </p:xfrm>
        <a:graphic>
          <a:graphicData uri="http://schemas.openxmlformats.org/drawingml/2006/table">
            <a:tbl>
              <a:tblPr firstRow="1" bandRow="1">
                <a:tableStyleId>{5C22544A-7EE6-4342-B048-85BDC9FD1C3A}</a:tableStyleId>
              </a:tblPr>
              <a:tblGrid>
                <a:gridCol w="8648700">
                  <a:extLst>
                    <a:ext uri="{9D8B030D-6E8A-4147-A177-3AD203B41FA5}">
                      <a16:colId xmlns:a16="http://schemas.microsoft.com/office/drawing/2014/main" val="1490964154"/>
                    </a:ext>
                  </a:extLst>
                </a:gridCol>
                <a:gridCol w="8648700">
                  <a:extLst>
                    <a:ext uri="{9D8B030D-6E8A-4147-A177-3AD203B41FA5}">
                      <a16:colId xmlns:a16="http://schemas.microsoft.com/office/drawing/2014/main" val="3562734241"/>
                    </a:ext>
                  </a:extLst>
                </a:gridCol>
              </a:tblGrid>
              <a:tr h="4034631">
                <a:tc>
                  <a:txBody>
                    <a:bodyPr/>
                    <a:lstStyle/>
                    <a:p>
                      <a:pPr algn="l"/>
                      <a:r>
                        <a:rPr lang="ro-MD" sz="3200" b="1" dirty="0">
                          <a:solidFill>
                            <a:schemeClr val="bg1"/>
                          </a:solidFill>
                        </a:rPr>
                        <a:t>1️⃣ Interacțiune socială</a:t>
                      </a:r>
                    </a:p>
                    <a:p>
                      <a:pPr algn="l"/>
                      <a:r>
                        <a:rPr lang="ro-MD" sz="3200" dirty="0">
                          <a:solidFill>
                            <a:schemeClr val="bg1"/>
                          </a:solidFill>
                        </a:rPr>
                        <a:t>Lipsa contactului vizual sau evitarea privirii;</a:t>
                      </a:r>
                    </a:p>
                    <a:p>
                      <a:pPr algn="l"/>
                      <a:r>
                        <a:rPr lang="ro-MD" sz="3200" dirty="0">
                          <a:solidFill>
                            <a:schemeClr val="bg1"/>
                          </a:solidFill>
                        </a:rPr>
                        <a:t>Zâmbet social absent până la 6 luni;</a:t>
                      </a:r>
                    </a:p>
                    <a:p>
                      <a:pPr algn="l"/>
                      <a:r>
                        <a:rPr lang="ro-MD" sz="3200" dirty="0">
                          <a:solidFill>
                            <a:schemeClr val="bg1"/>
                          </a:solidFill>
                        </a:rPr>
                        <a:t>Nu răspunde la nume sau vocea părinților după 12 luni;</a:t>
                      </a:r>
                    </a:p>
                    <a:p>
                      <a:pPr algn="l"/>
                      <a:r>
                        <a:rPr lang="ro-MD" sz="3200" dirty="0">
                          <a:solidFill>
                            <a:schemeClr val="bg1"/>
                          </a:solidFill>
                        </a:rPr>
                        <a:t>Pare „indiferent” sau „în lumea lui”;</a:t>
                      </a:r>
                    </a:p>
                    <a:p>
                      <a:pPr algn="l"/>
                      <a:r>
                        <a:rPr lang="ro-MD" sz="3200" dirty="0">
                          <a:solidFill>
                            <a:schemeClr val="bg1"/>
                          </a:solidFill>
                        </a:rPr>
                        <a:t>Preferă obiecte în locul persoanelor.</a:t>
                      </a:r>
                      <a:endParaRPr lang="ru-RU" sz="3200" dirty="0">
                        <a:solidFill>
                          <a:schemeClr val="bg1"/>
                        </a:solidFill>
                      </a:endParaRPr>
                    </a:p>
                  </a:txBody>
                  <a:tcPr/>
                </a:tc>
                <a:tc>
                  <a:txBody>
                    <a:bodyPr/>
                    <a:lstStyle/>
                    <a:p>
                      <a:pPr algn="l"/>
                      <a:r>
                        <a:rPr lang="ro-MD" sz="3200" b="1" dirty="0">
                          <a:solidFill>
                            <a:schemeClr val="bg1"/>
                          </a:solidFill>
                        </a:rPr>
                        <a:t>3️⃣ Comportamente și interese</a:t>
                      </a:r>
                    </a:p>
                    <a:p>
                      <a:pPr algn="l"/>
                      <a:r>
                        <a:rPr lang="ro-MD" sz="3200" dirty="0">
                          <a:solidFill>
                            <a:schemeClr val="bg1"/>
                          </a:solidFill>
                        </a:rPr>
                        <a:t>Mișcări repetitive (fluturarea mâinilor, rotirea, balansarea);</a:t>
                      </a:r>
                    </a:p>
                    <a:p>
                      <a:pPr algn="l"/>
                      <a:r>
                        <a:rPr lang="ro-MD" sz="3200" dirty="0">
                          <a:solidFill>
                            <a:schemeClr val="bg1"/>
                          </a:solidFill>
                        </a:rPr>
                        <a:t>Atașament excesiv față de obiecte sau rutine;</a:t>
                      </a:r>
                    </a:p>
                    <a:p>
                      <a:pPr algn="l"/>
                      <a:r>
                        <a:rPr lang="ro-MD" sz="3200" dirty="0">
                          <a:solidFill>
                            <a:schemeClr val="bg1"/>
                          </a:solidFill>
                        </a:rPr>
                        <a:t>Jocuri nefuncționale (aranjează, rotește, ciocănește);</a:t>
                      </a:r>
                    </a:p>
                    <a:p>
                      <a:pPr algn="l"/>
                      <a:r>
                        <a:rPr lang="ro-MD" sz="3200" dirty="0">
                          <a:solidFill>
                            <a:schemeClr val="bg1"/>
                          </a:solidFill>
                        </a:rPr>
                        <a:t>Reacții extreme la schimbări minore.</a:t>
                      </a:r>
                    </a:p>
                  </a:txBody>
                  <a:tcPr/>
                </a:tc>
                <a:extLst>
                  <a:ext uri="{0D108BD9-81ED-4DB2-BD59-A6C34878D82A}">
                    <a16:rowId xmlns:a16="http://schemas.microsoft.com/office/drawing/2014/main" val="3512098693"/>
                  </a:ext>
                </a:extLst>
              </a:tr>
              <a:tr h="4034631">
                <a:tc>
                  <a:txBody>
                    <a:bodyPr/>
                    <a:lstStyle/>
                    <a:p>
                      <a:pPr algn="l"/>
                      <a:r>
                        <a:rPr lang="ro-MD" sz="1800" b="1" dirty="0">
                          <a:solidFill>
                            <a:schemeClr val="tx2"/>
                          </a:solidFill>
                        </a:rPr>
                        <a:t>2</a:t>
                      </a:r>
                      <a:r>
                        <a:rPr lang="ro-MD" sz="3200" b="1" dirty="0">
                          <a:solidFill>
                            <a:schemeClr val="tx2"/>
                          </a:solidFill>
                        </a:rPr>
                        <a:t>️⃣ Comunicare și limbaj</a:t>
                      </a:r>
                    </a:p>
                    <a:p>
                      <a:pPr algn="l"/>
                      <a:r>
                        <a:rPr lang="ro-MD" sz="3200" dirty="0">
                          <a:solidFill>
                            <a:schemeClr val="tx2"/>
                          </a:solidFill>
                        </a:rPr>
                        <a:t>Nu gângurește până la 12 luni;</a:t>
                      </a:r>
                    </a:p>
                    <a:p>
                      <a:pPr algn="l"/>
                      <a:r>
                        <a:rPr lang="ro-MD" sz="3200" dirty="0">
                          <a:solidFill>
                            <a:schemeClr val="tx2"/>
                          </a:solidFill>
                        </a:rPr>
                        <a:t>Nu spune cuvinte simple până la 16 luni;</a:t>
                      </a:r>
                    </a:p>
                    <a:p>
                      <a:pPr algn="l"/>
                      <a:r>
                        <a:rPr lang="ro-MD" sz="3200" dirty="0">
                          <a:solidFill>
                            <a:schemeClr val="tx2"/>
                          </a:solidFill>
                        </a:rPr>
                        <a:t>Nu combină două cuvinte până la 24 luni;</a:t>
                      </a:r>
                    </a:p>
                    <a:p>
                      <a:pPr algn="l"/>
                      <a:r>
                        <a:rPr lang="ro-MD" sz="3200" dirty="0">
                          <a:solidFill>
                            <a:schemeClr val="tx2"/>
                          </a:solidFill>
                        </a:rPr>
                        <a:t>Pierde abilități de limbaj dobândite anterior;</a:t>
                      </a:r>
                    </a:p>
                    <a:p>
                      <a:pPr algn="l"/>
                      <a:r>
                        <a:rPr lang="ro-MD" sz="3200" dirty="0">
                          <a:solidFill>
                            <a:schemeClr val="tx2"/>
                          </a:solidFill>
                        </a:rPr>
                        <a:t>Folosește limbaj nefuncțional (ecolalie, repetiții, inversiuni de pronume).</a:t>
                      </a:r>
                    </a:p>
                  </a:txBody>
                  <a:tcPr/>
                </a:tc>
                <a:tc>
                  <a:txBody>
                    <a:bodyPr/>
                    <a:lstStyle/>
                    <a:p>
                      <a:pPr algn="l"/>
                      <a:r>
                        <a:rPr lang="ro-MD" sz="1800" b="1" dirty="0">
                          <a:solidFill>
                            <a:schemeClr val="tx2"/>
                          </a:solidFill>
                        </a:rPr>
                        <a:t>4</a:t>
                      </a:r>
                      <a:r>
                        <a:rPr lang="ro-MD" sz="3600" b="1" dirty="0">
                          <a:solidFill>
                            <a:schemeClr val="tx2"/>
                          </a:solidFill>
                        </a:rPr>
                        <a:t>️⃣ Răspuns senzorial</a:t>
                      </a:r>
                    </a:p>
                    <a:p>
                      <a:pPr algn="l"/>
                      <a:r>
                        <a:rPr lang="ro-MD" sz="3600" dirty="0">
                          <a:solidFill>
                            <a:schemeClr val="tx2"/>
                          </a:solidFill>
                        </a:rPr>
                        <a:t>Reacții neobișnuite la sunete, texturi, lumină, miros;</a:t>
                      </a:r>
                    </a:p>
                    <a:p>
                      <a:pPr algn="l"/>
                      <a:r>
                        <a:rPr lang="ro-MD" sz="3600" dirty="0">
                          <a:solidFill>
                            <a:schemeClr val="tx2"/>
                          </a:solidFill>
                        </a:rPr>
                        <a:t>Caută senzații intense (miroase, linge obiecte);</a:t>
                      </a:r>
                    </a:p>
                    <a:p>
                      <a:pPr algn="l"/>
                      <a:r>
                        <a:rPr lang="ro-MD" sz="3600" dirty="0">
                          <a:solidFill>
                            <a:schemeClr val="tx2"/>
                          </a:solidFill>
                        </a:rPr>
                        <a:t>Poate părea insensibil la durere sau frig.</a:t>
                      </a:r>
                    </a:p>
                  </a:txBody>
                  <a:tcPr/>
                </a:tc>
                <a:extLst>
                  <a:ext uri="{0D108BD9-81ED-4DB2-BD59-A6C34878D82A}">
                    <a16:rowId xmlns:a16="http://schemas.microsoft.com/office/drawing/2014/main" val="3558736325"/>
                  </a:ext>
                </a:extLst>
              </a:tr>
            </a:tbl>
          </a:graphicData>
        </a:graphic>
      </p:graphicFrame>
    </p:spTree>
    <p:extLst>
      <p:ext uri="{BB962C8B-B14F-4D97-AF65-F5344CB8AC3E}">
        <p14:creationId xmlns:p14="http://schemas.microsoft.com/office/powerpoint/2010/main" val="3270006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Documente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și</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formulare</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implicate</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p>
          </p:txBody>
        </p:sp>
      </p:grpSp>
      <p:sp>
        <p:nvSpPr>
          <p:cNvPr id="13" name="TextBox 13"/>
          <p:cNvSpPr txBox="1"/>
          <p:nvPr/>
        </p:nvSpPr>
        <p:spPr>
          <a:xfrm>
            <a:off x="1066800" y="2413259"/>
            <a:ext cx="15590520" cy="6078587"/>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1.	Fișă medicală (de la medicul de familie/pediatru spre specialiști).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2.	Chestionare de screening (M-CHAT-R/F, SCQ etc.).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3.	Rapoarte de evaluare (psihiatric, psihologic, logopedic, ocupațional).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4.	Raport integrat de diagnostic (sumar unic).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5.	Plan individualizat de intervenție (ținte, frecvență, responsabili).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6.	Dosar pentru determinarea dizabilității (după caz – pentru acces la prestații).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7.	Acorduri de parteneriat cu ONG/centre (schimb de rapoarte, confidențialitate).</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3846829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algn="l">
                <a:lnSpc>
                  <a:spcPts val="1439"/>
                </a:lnSpc>
              </a:pPr>
              <a:r>
                <a:rPr lang="en-US" sz="1200" dirty="0" err="1">
                  <a:solidFill>
                    <a:srgbClr val="14418B"/>
                  </a:solidFill>
                  <a:latin typeface="Calibri (MS)"/>
                  <a:ea typeface="Calibri (MS)"/>
                  <a:cs typeface="Calibri (MS)"/>
                  <a:sym typeface="Calibri (MS)"/>
                </a:rPr>
                <a:t>Pr</a:t>
              </a:r>
              <a:r>
                <a:rPr lang="en-US" sz="1200" dirty="0">
                  <a:solidFill>
                    <a:srgbClr val="14418B"/>
                  </a:solidFill>
                  <a:latin typeface="Calibri (MS)"/>
                  <a:ea typeface="Calibri (MS)"/>
                  <a:cs typeface="Calibri (MS)"/>
                  <a:sym typeface="Calibri (MS)"/>
                </a:rPr>
                <a:t>)</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a:grpSpLocks noChangeAspect="1"/>
          </p:cNvGrpSpPr>
          <p:nvPr/>
        </p:nvGrpSpPr>
        <p:grpSpPr>
          <a:xfrm>
            <a:off x="1303072" y="2970364"/>
            <a:ext cx="7788650" cy="4621408"/>
            <a:chOff x="0" y="0"/>
            <a:chExt cx="10384867" cy="6161877"/>
          </a:xfrm>
        </p:grpSpPr>
        <p:sp>
          <p:nvSpPr>
            <p:cNvPr id="11" name="Freeform 11"/>
            <p:cNvSpPr/>
            <p:nvPr/>
          </p:nvSpPr>
          <p:spPr>
            <a:xfrm>
              <a:off x="0" y="0"/>
              <a:ext cx="10384917" cy="6161913"/>
            </a:xfrm>
            <a:custGeom>
              <a:avLst/>
              <a:gdLst/>
              <a:ahLst/>
              <a:cxnLst/>
              <a:rect l="l" t="t" r="r" b="b"/>
              <a:pathLst>
                <a:path w="10384917" h="6161913">
                  <a:moveTo>
                    <a:pt x="0" y="0"/>
                  </a:moveTo>
                  <a:lnTo>
                    <a:pt x="10384917" y="0"/>
                  </a:lnTo>
                  <a:lnTo>
                    <a:pt x="10384917" y="6161913"/>
                  </a:lnTo>
                  <a:lnTo>
                    <a:pt x="0" y="6161913"/>
                  </a:lnTo>
                  <a:lnTo>
                    <a:pt x="0" y="0"/>
                  </a:lnTo>
                  <a:close/>
                </a:path>
              </a:pathLst>
            </a:custGeom>
            <a:blipFill>
              <a:blip r:embed="rId2"/>
              <a:stretch>
                <a:fillRect t="-56" b="-55"/>
              </a:stretch>
            </a:blipFill>
          </p:spPr>
        </p:sp>
      </p:grpSp>
      <p:grpSp>
        <p:nvGrpSpPr>
          <p:cNvPr id="12" name="Group 12"/>
          <p:cNvGrpSpPr/>
          <p:nvPr/>
        </p:nvGrpSpPr>
        <p:grpSpPr>
          <a:xfrm>
            <a:off x="1257300" y="547688"/>
            <a:ext cx="15951596" cy="1988344"/>
            <a:chOff x="0" y="0"/>
            <a:chExt cx="21268795" cy="2651125"/>
          </a:xfrm>
        </p:grpSpPr>
        <p:sp>
          <p:nvSpPr>
            <p:cNvPr id="13" name="Freeform 13"/>
            <p:cNvSpPr/>
            <p:nvPr/>
          </p:nvSpPr>
          <p:spPr>
            <a:xfrm>
              <a:off x="0" y="0"/>
              <a:ext cx="21268795" cy="2651125"/>
            </a:xfrm>
            <a:custGeom>
              <a:avLst/>
              <a:gdLst/>
              <a:ahLst/>
              <a:cxnLst/>
              <a:rect l="l" t="t" r="r" b="b"/>
              <a:pathLst>
                <a:path w="21268795" h="2651125">
                  <a:moveTo>
                    <a:pt x="0" y="0"/>
                  </a:moveTo>
                  <a:lnTo>
                    <a:pt x="21268795" y="0"/>
                  </a:lnTo>
                  <a:lnTo>
                    <a:pt x="21268795" y="2651125"/>
                  </a:lnTo>
                  <a:lnTo>
                    <a:pt x="0" y="2651125"/>
                  </a:lnTo>
                  <a:close/>
                </a:path>
              </a:pathLst>
            </a:custGeom>
            <a:solidFill>
              <a:srgbClr val="000000">
                <a:alpha val="0"/>
              </a:srgbClr>
            </a:solidFill>
          </p:spPr>
        </p:sp>
        <p:sp>
          <p:nvSpPr>
            <p:cNvPr id="14" name="TextBox 14"/>
            <p:cNvSpPr txBox="1"/>
            <p:nvPr/>
          </p:nvSpPr>
          <p:spPr>
            <a:xfrm>
              <a:off x="0" y="19050"/>
              <a:ext cx="21268795" cy="2632075"/>
            </a:xfrm>
            <a:prstGeom prst="rect">
              <a:avLst/>
            </a:prstGeom>
          </p:spPr>
          <p:txBody>
            <a:bodyPr lIns="0" tIns="0" rIns="0" bIns="0" rtlCol="0" anchor="ctr"/>
            <a:lstStyle/>
            <a:p>
              <a:pPr algn="l">
                <a:lnSpc>
                  <a:spcPts val="6144"/>
                </a:lnSpc>
              </a:pPr>
              <a:r>
                <a:rPr lang="en-US" sz="6400" b="1">
                  <a:solidFill>
                    <a:srgbClr val="14418B"/>
                  </a:solidFill>
                  <a:latin typeface="Calibri (MS) Bold"/>
                  <a:ea typeface="Calibri (MS) Bold"/>
                  <a:cs typeface="Calibri (MS) Bold"/>
                  <a:sym typeface="Calibri (MS) Bold"/>
                </a:rPr>
                <a:t>Modification of the presentation for the needs of individual sections of People in Need</a:t>
              </a:r>
            </a:p>
          </p:txBody>
        </p:sp>
      </p:grpSp>
      <p:sp>
        <p:nvSpPr>
          <p:cNvPr id="15" name="TextBox 15"/>
          <p:cNvSpPr txBox="1"/>
          <p:nvPr/>
        </p:nvSpPr>
        <p:spPr>
          <a:xfrm>
            <a:off x="9235440" y="2736533"/>
            <a:ext cx="7703820" cy="6495097"/>
          </a:xfrm>
          <a:prstGeom prst="rect">
            <a:avLst/>
          </a:prstGeom>
        </p:spPr>
        <p:txBody>
          <a:bodyPr lIns="0" tIns="0" rIns="0" bIns="0" rtlCol="0" anchor="t">
            <a:spAutoFit/>
          </a:bodyPr>
          <a:lstStyle/>
          <a:p>
            <a:pPr marL="916940" lvl="1" indent="-458470" algn="l">
              <a:lnSpc>
                <a:spcPts val="4200"/>
              </a:lnSpc>
              <a:buFont typeface="Arial"/>
              <a:buChar char="•"/>
            </a:pPr>
            <a:r>
              <a:rPr lang="en-US" sz="3800" b="1">
                <a:solidFill>
                  <a:srgbClr val="000000"/>
                </a:solidFill>
                <a:latin typeface="Calibri (MS) Bold"/>
                <a:ea typeface="Calibri (MS) Bold"/>
                <a:cs typeface="Calibri (MS) Bold"/>
                <a:sym typeface="Calibri (MS) Bold"/>
              </a:rPr>
              <a:t>We edit only the first slide (master) in slide masters</a:t>
            </a:r>
          </a:p>
          <a:p>
            <a:pPr marL="916940" lvl="1" indent="-458470" algn="l">
              <a:lnSpc>
                <a:spcPts val="4200"/>
              </a:lnSpc>
            </a:pPr>
            <a:r>
              <a:rPr lang="en-US" sz="3800">
                <a:solidFill>
                  <a:srgbClr val="000000"/>
                </a:solidFill>
                <a:latin typeface="Calibri (MS)"/>
                <a:ea typeface="Calibri (MS)"/>
                <a:cs typeface="Calibri (MS)"/>
                <a:sym typeface="Calibri (MS)"/>
              </a:rPr>
              <a:t>For images with a white background, we recolor the blue stripe on the right to the color of a specific Section of the PIN</a:t>
            </a:r>
          </a:p>
          <a:p>
            <a:pPr marL="916940" lvl="1" indent="-458470" algn="l">
              <a:lnSpc>
                <a:spcPts val="4200"/>
              </a:lnSpc>
              <a:buFont typeface="Arial"/>
              <a:buChar char="•"/>
            </a:pPr>
            <a:r>
              <a:rPr lang="en-US" sz="3800">
                <a:solidFill>
                  <a:srgbClr val="000000"/>
                </a:solidFill>
                <a:latin typeface="Calibri (MS)"/>
                <a:ea typeface="Calibri (MS)"/>
                <a:cs typeface="Calibri (MS)"/>
                <a:sym typeface="Calibri (MS)"/>
              </a:rPr>
              <a:t>For slides with a blue background, we recolor the background of the slides</a:t>
            </a:r>
          </a:p>
          <a:p>
            <a:pPr marL="916940" lvl="1" indent="-458470" algn="l">
              <a:lnSpc>
                <a:spcPts val="4200"/>
              </a:lnSpc>
              <a:buFont typeface="Arial"/>
              <a:buChar char="•"/>
            </a:pPr>
            <a:r>
              <a:rPr lang="en-US" sz="3800">
                <a:solidFill>
                  <a:srgbClr val="000000"/>
                </a:solidFill>
                <a:latin typeface="Calibri (MS)"/>
                <a:ea typeface="Calibri (MS)"/>
                <a:cs typeface="Calibri (MS)"/>
                <a:sym typeface="Calibri (MS)"/>
              </a:rPr>
              <a:t>All other elements remain blue (including the title slide)</a:t>
            </a:r>
          </a:p>
        </p:txBody>
      </p:sp>
      <p:grpSp>
        <p:nvGrpSpPr>
          <p:cNvPr id="16" name="Group 16"/>
          <p:cNvGrpSpPr/>
          <p:nvPr/>
        </p:nvGrpSpPr>
        <p:grpSpPr>
          <a:xfrm>
            <a:off x="647056" y="3778742"/>
            <a:ext cx="781820" cy="480218"/>
            <a:chOff x="0" y="0"/>
            <a:chExt cx="1042427" cy="640291"/>
          </a:xfrm>
        </p:grpSpPr>
        <p:sp>
          <p:nvSpPr>
            <p:cNvPr id="17" name="Freeform 17"/>
            <p:cNvSpPr/>
            <p:nvPr/>
          </p:nvSpPr>
          <p:spPr>
            <a:xfrm>
              <a:off x="0" y="0"/>
              <a:ext cx="1042416" cy="640334"/>
            </a:xfrm>
            <a:custGeom>
              <a:avLst/>
              <a:gdLst/>
              <a:ahLst/>
              <a:cxnLst/>
              <a:rect l="l" t="t" r="r" b="b"/>
              <a:pathLst>
                <a:path w="1042416" h="640334">
                  <a:moveTo>
                    <a:pt x="0" y="160020"/>
                  </a:moveTo>
                  <a:lnTo>
                    <a:pt x="722249" y="160020"/>
                  </a:lnTo>
                  <a:lnTo>
                    <a:pt x="722249" y="0"/>
                  </a:lnTo>
                  <a:lnTo>
                    <a:pt x="1042416" y="320167"/>
                  </a:lnTo>
                  <a:lnTo>
                    <a:pt x="722249" y="640334"/>
                  </a:lnTo>
                  <a:lnTo>
                    <a:pt x="722249" y="480187"/>
                  </a:lnTo>
                  <a:lnTo>
                    <a:pt x="0" y="480187"/>
                  </a:lnTo>
                  <a:close/>
                </a:path>
              </a:pathLst>
            </a:custGeom>
            <a:solidFill>
              <a:srgbClr val="EB5A4A"/>
            </a:solidFill>
          </p:spPr>
        </p:sp>
      </p:grpSp>
      <p:grpSp>
        <p:nvGrpSpPr>
          <p:cNvPr id="18" name="Group 18"/>
          <p:cNvGrpSpPr/>
          <p:nvPr/>
        </p:nvGrpSpPr>
        <p:grpSpPr>
          <a:xfrm>
            <a:off x="640552" y="6227014"/>
            <a:ext cx="781820" cy="480218"/>
            <a:chOff x="0" y="0"/>
            <a:chExt cx="1042427" cy="640291"/>
          </a:xfrm>
        </p:grpSpPr>
        <p:sp>
          <p:nvSpPr>
            <p:cNvPr id="19" name="Freeform 19"/>
            <p:cNvSpPr/>
            <p:nvPr/>
          </p:nvSpPr>
          <p:spPr>
            <a:xfrm>
              <a:off x="0" y="0"/>
              <a:ext cx="1042416" cy="640334"/>
            </a:xfrm>
            <a:custGeom>
              <a:avLst/>
              <a:gdLst/>
              <a:ahLst/>
              <a:cxnLst/>
              <a:rect l="l" t="t" r="r" b="b"/>
              <a:pathLst>
                <a:path w="1042416" h="640334">
                  <a:moveTo>
                    <a:pt x="0" y="160020"/>
                  </a:moveTo>
                  <a:lnTo>
                    <a:pt x="722249" y="160020"/>
                  </a:lnTo>
                  <a:lnTo>
                    <a:pt x="722249" y="0"/>
                  </a:lnTo>
                  <a:lnTo>
                    <a:pt x="1042416" y="320167"/>
                  </a:lnTo>
                  <a:lnTo>
                    <a:pt x="722249" y="640334"/>
                  </a:lnTo>
                  <a:lnTo>
                    <a:pt x="722249" y="480187"/>
                  </a:lnTo>
                  <a:lnTo>
                    <a:pt x="0" y="480187"/>
                  </a:lnTo>
                  <a:close/>
                </a:path>
              </a:pathLst>
            </a:custGeom>
            <a:solidFill>
              <a:srgbClr val="EB5A4A"/>
            </a:solidFill>
          </p:spPr>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algn="l">
                <a:lnSpc>
                  <a:spcPts val="6144"/>
                </a:lnSpc>
              </a:pPr>
              <a:r>
                <a:rPr lang="en-US" sz="6400" b="1">
                  <a:solidFill>
                    <a:srgbClr val="14418B"/>
                  </a:solidFill>
                  <a:latin typeface="Calibri (MS) Bold"/>
                  <a:ea typeface="Calibri (MS) Bold"/>
                  <a:cs typeface="Calibri (MS) Bold"/>
                  <a:sym typeface="Calibri (MS) Bold"/>
                </a:rPr>
                <a:t>Presentation for multiple sections of People in Need at once</a:t>
              </a:r>
            </a:p>
          </p:txBody>
        </p:sp>
      </p:grpSp>
      <p:sp>
        <p:nvSpPr>
          <p:cNvPr id="13" name="TextBox 13"/>
          <p:cNvSpPr txBox="1"/>
          <p:nvPr/>
        </p:nvSpPr>
        <p:spPr>
          <a:xfrm>
            <a:off x="9235440" y="2736533"/>
            <a:ext cx="7703820" cy="6495097"/>
          </a:xfrm>
          <a:prstGeom prst="rect">
            <a:avLst/>
          </a:prstGeom>
        </p:spPr>
        <p:txBody>
          <a:bodyPr lIns="0" tIns="0" rIns="0" bIns="0" rtlCol="0" anchor="t">
            <a:spAutoFit/>
          </a:bodyPr>
          <a:lstStyle/>
          <a:p>
            <a:pPr marL="916940" lvl="1" indent="-458470" algn="l">
              <a:lnSpc>
                <a:spcPts val="4200"/>
              </a:lnSpc>
              <a:buFont typeface="Arial"/>
              <a:buChar char="•"/>
            </a:pPr>
            <a:r>
              <a:rPr lang="en-US" sz="3800">
                <a:solidFill>
                  <a:srgbClr val="000000"/>
                </a:solidFill>
                <a:latin typeface="Calibri (MS)"/>
                <a:ea typeface="Calibri (MS)"/>
                <a:cs typeface="Calibri (MS)"/>
                <a:sym typeface="Calibri (MS)"/>
              </a:rPr>
              <a:t>If it is necessary to present multiple PIN sections within one PowerPoint, we need to copy the slide masters with white and colored backgrounds and then adjust the color of them</a:t>
            </a:r>
          </a:p>
          <a:p>
            <a:pPr marL="916940" lvl="1" indent="-458470" algn="l">
              <a:lnSpc>
                <a:spcPts val="4200"/>
              </a:lnSpc>
              <a:buFont typeface="Arial"/>
              <a:buChar char="•"/>
            </a:pPr>
            <a:r>
              <a:rPr lang="en-US" sz="3800">
                <a:solidFill>
                  <a:srgbClr val="000000"/>
                </a:solidFill>
                <a:latin typeface="Calibri (MS)"/>
                <a:ea typeface="Calibri (MS)"/>
                <a:cs typeface="Calibri (MS)"/>
                <a:sym typeface="Calibri (MS)"/>
              </a:rPr>
              <a:t>Under the New Slide option, a newly colored layout will appear that we can use to create new slides</a:t>
            </a:r>
          </a:p>
        </p:txBody>
      </p:sp>
      <p:grpSp>
        <p:nvGrpSpPr>
          <p:cNvPr id="14" name="Group 14"/>
          <p:cNvGrpSpPr>
            <a:grpSpLocks noChangeAspect="1"/>
          </p:cNvGrpSpPr>
          <p:nvPr/>
        </p:nvGrpSpPr>
        <p:grpSpPr>
          <a:xfrm>
            <a:off x="1539426" y="2695576"/>
            <a:ext cx="3258762" cy="6007596"/>
            <a:chOff x="0" y="0"/>
            <a:chExt cx="4345016" cy="8010128"/>
          </a:xfrm>
        </p:grpSpPr>
        <p:sp>
          <p:nvSpPr>
            <p:cNvPr id="15" name="Freeform 15"/>
            <p:cNvSpPr/>
            <p:nvPr/>
          </p:nvSpPr>
          <p:spPr>
            <a:xfrm>
              <a:off x="0" y="0"/>
              <a:ext cx="4345051" cy="8010144"/>
            </a:xfrm>
            <a:custGeom>
              <a:avLst/>
              <a:gdLst/>
              <a:ahLst/>
              <a:cxnLst/>
              <a:rect l="l" t="t" r="r" b="b"/>
              <a:pathLst>
                <a:path w="4345051" h="8010144">
                  <a:moveTo>
                    <a:pt x="0" y="0"/>
                  </a:moveTo>
                  <a:lnTo>
                    <a:pt x="4345051" y="0"/>
                  </a:lnTo>
                  <a:lnTo>
                    <a:pt x="4345051" y="8010144"/>
                  </a:lnTo>
                  <a:lnTo>
                    <a:pt x="0" y="8010144"/>
                  </a:lnTo>
                  <a:lnTo>
                    <a:pt x="0" y="0"/>
                  </a:lnTo>
                  <a:close/>
                </a:path>
              </a:pathLst>
            </a:custGeom>
            <a:blipFill>
              <a:blip r:embed="rId2"/>
              <a:stretch>
                <a:fillRect/>
              </a:stretch>
            </a:blipFill>
          </p:spPr>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algn="l">
                <a:lnSpc>
                  <a:spcPts val="6144"/>
                </a:lnSpc>
              </a:pPr>
              <a:r>
                <a:rPr lang="en-US" sz="6400" b="1">
                  <a:solidFill>
                    <a:srgbClr val="14418B"/>
                  </a:solidFill>
                  <a:latin typeface="Calibri (MS) Bold"/>
                  <a:ea typeface="Calibri (MS) Bold"/>
                  <a:cs typeface="Calibri (MS) Bold"/>
                  <a:sym typeface="Calibri (MS) Bold"/>
                </a:rPr>
                <a:t>Slide title with two content types</a:t>
              </a:r>
            </a:p>
          </p:txBody>
        </p:sp>
      </p:grpSp>
      <p:sp>
        <p:nvSpPr>
          <p:cNvPr id="13" name="TextBox 13"/>
          <p:cNvSpPr txBox="1"/>
          <p:nvPr/>
        </p:nvSpPr>
        <p:spPr>
          <a:xfrm>
            <a:off x="9435468" y="2837339"/>
            <a:ext cx="7526016" cy="6483193"/>
          </a:xfrm>
          <a:prstGeom prst="rect">
            <a:avLst/>
          </a:prstGeom>
        </p:spPr>
        <p:txBody>
          <a:bodyPr lIns="0" tIns="0" rIns="0" bIns="0" rtlCol="0" anchor="t">
            <a:spAutoFit/>
          </a:bodyPr>
          <a:lstStyle/>
          <a:p>
            <a:pPr marL="916940" lvl="1" indent="-458470" algn="l">
              <a:lnSpc>
                <a:spcPts val="4200"/>
              </a:lnSpc>
              <a:buFont typeface="Arial"/>
              <a:buChar char="•"/>
            </a:pPr>
            <a:r>
              <a:rPr lang="en-US" sz="3800">
                <a:solidFill>
                  <a:srgbClr val="000000"/>
                </a:solidFill>
                <a:latin typeface="Calibri (MS)"/>
                <a:ea typeface="Calibri (MS)"/>
                <a:cs typeface="Calibri (MS)"/>
                <a:sym typeface="Calibri (MS)"/>
              </a:rPr>
              <a:t>Bullet with text</a:t>
            </a:r>
          </a:p>
          <a:p>
            <a:pPr marL="916940" lvl="1" indent="-458470" algn="l">
              <a:lnSpc>
                <a:spcPts val="4200"/>
              </a:lnSpc>
            </a:pPr>
            <a:r>
              <a:rPr lang="en-US" sz="3800">
                <a:solidFill>
                  <a:srgbClr val="000000"/>
                </a:solidFill>
                <a:latin typeface="Calibri (MS)"/>
                <a:ea typeface="Calibri (MS)"/>
                <a:cs typeface="Calibri (MS)"/>
                <a:sym typeface="Calibri (MS)"/>
              </a:rPr>
              <a:t>Example of a layout where two different types of content are side by side and the format is divided vertically</a:t>
            </a:r>
          </a:p>
        </p:txBody>
      </p:sp>
      <p:grpSp>
        <p:nvGrpSpPr>
          <p:cNvPr id="14" name="Group 14"/>
          <p:cNvGrpSpPr>
            <a:grpSpLocks noChangeAspect="1"/>
          </p:cNvGrpSpPr>
          <p:nvPr/>
        </p:nvGrpSpPr>
        <p:grpSpPr>
          <a:xfrm>
            <a:off x="1235076" y="2839244"/>
            <a:ext cx="7731124" cy="6426202"/>
            <a:chOff x="0" y="0"/>
            <a:chExt cx="10308165" cy="8568269"/>
          </a:xfrm>
        </p:grpSpPr>
        <p:sp>
          <p:nvSpPr>
            <p:cNvPr id="15" name="Freeform 15" descr="Obsah obrázku exteriér, obloha, nákladní auto, hora  Popis byl vytvořen automaticky"/>
            <p:cNvSpPr/>
            <p:nvPr/>
          </p:nvSpPr>
          <p:spPr>
            <a:xfrm>
              <a:off x="0" y="0"/>
              <a:ext cx="10308209" cy="8568309"/>
            </a:xfrm>
            <a:custGeom>
              <a:avLst/>
              <a:gdLst/>
              <a:ahLst/>
              <a:cxnLst/>
              <a:rect l="l" t="t" r="r" b="b"/>
              <a:pathLst>
                <a:path w="10308209" h="8568309">
                  <a:moveTo>
                    <a:pt x="0" y="0"/>
                  </a:moveTo>
                  <a:lnTo>
                    <a:pt x="10308209" y="0"/>
                  </a:lnTo>
                  <a:lnTo>
                    <a:pt x="10308209" y="8568309"/>
                  </a:lnTo>
                  <a:lnTo>
                    <a:pt x="0" y="8568309"/>
                  </a:lnTo>
                  <a:lnTo>
                    <a:pt x="0" y="0"/>
                  </a:lnTo>
                  <a:close/>
                </a:path>
              </a:pathLst>
            </a:custGeom>
            <a:blipFill>
              <a:blip r:embed="rId2"/>
              <a:stretch>
                <a:fillRect l="-11331" t="-201" r="-14742" b="-1432"/>
              </a:stretch>
            </a:blipFill>
          </p:spPr>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4418B"/>
        </a:solidFill>
        <a:effectLst/>
      </p:bgPr>
    </p:bg>
    <p:spTree>
      <p:nvGrpSpPr>
        <p:cNvPr id="1" name=""/>
        <p:cNvGrpSpPr/>
        <p:nvPr/>
      </p:nvGrpSpPr>
      <p:grpSpPr>
        <a:xfrm>
          <a:off x="0" y="0"/>
          <a:ext cx="0" cy="0"/>
          <a:chOff x="0" y="0"/>
          <a:chExt cx="0" cy="0"/>
        </a:xfrm>
      </p:grpSpPr>
      <p:sp>
        <p:nvSpPr>
          <p:cNvPr id="2" name="Freeform 2"/>
          <p:cNvSpPr/>
          <p:nvPr/>
        </p:nvSpPr>
        <p:spPr>
          <a:xfrm>
            <a:off x="1255600" y="7794266"/>
            <a:ext cx="2703824" cy="1421598"/>
          </a:xfrm>
          <a:custGeom>
            <a:avLst/>
            <a:gdLst/>
            <a:ahLst/>
            <a:cxnLst/>
            <a:rect l="l" t="t" r="r" b="b"/>
            <a:pathLst>
              <a:path w="2703824" h="1421598">
                <a:moveTo>
                  <a:pt x="0" y="0"/>
                </a:moveTo>
                <a:lnTo>
                  <a:pt x="2703824" y="0"/>
                </a:lnTo>
                <a:lnTo>
                  <a:pt x="2703824" y="1421598"/>
                </a:lnTo>
                <a:lnTo>
                  <a:pt x="0" y="1421598"/>
                </a:lnTo>
                <a:lnTo>
                  <a:pt x="0" y="0"/>
                </a:lnTo>
                <a:close/>
              </a:path>
            </a:pathLst>
          </a:custGeom>
          <a:blipFill>
            <a:blip r:embed="rId2">
              <a:extLst>
                <a:ext uri="{96DAC541-7B7A-43D3-8B79-37D633B846F1}">
                  <asvg:svgBlip xmlns:asvg="http://schemas.microsoft.com/office/drawing/2016/SVG/main" r:embed="rId3"/>
                </a:ext>
              </a:extLst>
            </a:blip>
            <a:stretch>
              <a:fillRect t="-1232" b="-1232"/>
            </a:stretch>
          </a:blipFill>
        </p:spPr>
      </p:sp>
      <p:sp>
        <p:nvSpPr>
          <p:cNvPr id="3" name="TextBox 3"/>
          <p:cNvSpPr txBox="1"/>
          <p:nvPr/>
        </p:nvSpPr>
        <p:spPr>
          <a:xfrm>
            <a:off x="1235076" y="611750"/>
            <a:ext cx="10933260" cy="4228950"/>
          </a:xfrm>
          <a:prstGeom prst="rect">
            <a:avLst/>
          </a:prstGeom>
        </p:spPr>
        <p:txBody>
          <a:bodyPr lIns="0" tIns="0" rIns="0" bIns="0" rtlCol="0" anchor="t">
            <a:spAutoFit/>
          </a:bodyPr>
          <a:lstStyle/>
          <a:p>
            <a:pPr algn="l">
              <a:lnSpc>
                <a:spcPts val="6144"/>
              </a:lnSpc>
            </a:pPr>
            <a:r>
              <a:rPr lang="en-US" sz="6400" b="1">
                <a:solidFill>
                  <a:srgbClr val="FFFFFF"/>
                </a:solidFill>
                <a:latin typeface="Calibri (MS) Bold"/>
                <a:ea typeface="Calibri (MS) Bold"/>
                <a:cs typeface="Calibri (MS) Bold"/>
                <a:sym typeface="Calibri (MS) Bold"/>
              </a:rPr>
              <a:t>Chapter title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algn="l">
                <a:lnSpc>
                  <a:spcPts val="6144"/>
                </a:lnSpc>
              </a:pPr>
              <a:r>
                <a:rPr lang="en-US" sz="6400" b="1">
                  <a:solidFill>
                    <a:srgbClr val="14418B"/>
                  </a:solidFill>
                  <a:latin typeface="Calibri (MS) Bold"/>
                  <a:ea typeface="Calibri (MS) Bold"/>
                  <a:cs typeface="Calibri (MS) Bold"/>
                  <a:sym typeface="Calibri (MS) Bold"/>
                </a:rPr>
                <a:t>Two types of content one above the other</a:t>
              </a:r>
            </a:p>
          </p:txBody>
        </p:sp>
      </p:grpSp>
      <p:sp>
        <p:nvSpPr>
          <p:cNvPr id="13" name="TextBox 13"/>
          <p:cNvSpPr txBox="1"/>
          <p:nvPr/>
        </p:nvSpPr>
        <p:spPr>
          <a:xfrm>
            <a:off x="1348740" y="2736533"/>
            <a:ext cx="15590520" cy="2680131"/>
          </a:xfrm>
          <a:prstGeom prst="rect">
            <a:avLst/>
          </a:prstGeom>
        </p:spPr>
        <p:txBody>
          <a:bodyPr lIns="0" tIns="0" rIns="0" bIns="0" rtlCol="0" anchor="t">
            <a:spAutoFit/>
          </a:bodyPr>
          <a:lstStyle/>
          <a:p>
            <a:pPr marL="916940" lvl="1" indent="-458470" algn="l">
              <a:lnSpc>
                <a:spcPts val="4200"/>
              </a:lnSpc>
              <a:buFont typeface="Arial"/>
              <a:buChar char="•"/>
            </a:pPr>
            <a:r>
              <a:rPr lang="en-US" sz="3800">
                <a:solidFill>
                  <a:srgbClr val="000000"/>
                </a:solidFill>
                <a:latin typeface="Calibri (MS)"/>
                <a:ea typeface="Calibri (MS)"/>
                <a:cs typeface="Calibri (MS)"/>
                <a:sym typeface="Calibri (MS)"/>
              </a:rPr>
              <a:t>Example of a layout where two different contents are on top of each other and the format division is done horizontally</a:t>
            </a:r>
          </a:p>
        </p:txBody>
      </p:sp>
      <p:graphicFrame>
        <p:nvGraphicFramePr>
          <p:cNvPr id="14" name="Table 14"/>
          <p:cNvGraphicFramePr>
            <a:graphicFrameLocks noGrp="1"/>
          </p:cNvGraphicFramePr>
          <p:nvPr/>
        </p:nvGraphicFramePr>
        <p:xfrm>
          <a:off x="1247770" y="5718176"/>
          <a:ext cx="15748000" cy="2540000"/>
        </p:xfrm>
        <a:graphic>
          <a:graphicData uri="http://schemas.openxmlformats.org/drawingml/2006/table">
            <a:tbl>
              <a:tblPr/>
              <a:tblGrid>
                <a:gridCol w="3149600">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3149600">
                  <a:extLst>
                    <a:ext uri="{9D8B030D-6E8A-4147-A177-3AD203B41FA5}">
                      <a16:colId xmlns:a16="http://schemas.microsoft.com/office/drawing/2014/main" val="20002"/>
                    </a:ext>
                  </a:extLst>
                </a:gridCol>
                <a:gridCol w="3149600">
                  <a:extLst>
                    <a:ext uri="{9D8B030D-6E8A-4147-A177-3AD203B41FA5}">
                      <a16:colId xmlns:a16="http://schemas.microsoft.com/office/drawing/2014/main" val="20003"/>
                    </a:ext>
                  </a:extLst>
                </a:gridCol>
                <a:gridCol w="3149600">
                  <a:extLst>
                    <a:ext uri="{9D8B030D-6E8A-4147-A177-3AD203B41FA5}">
                      <a16:colId xmlns:a16="http://schemas.microsoft.com/office/drawing/2014/main" val="20004"/>
                    </a:ext>
                  </a:extLst>
                </a:gridCol>
              </a:tblGrid>
              <a:tr h="635000">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0"/>
                  </a:ext>
                </a:extLst>
              </a:tr>
              <a:tr h="635000">
                <a:tc>
                  <a:txBody>
                    <a:bodyPr/>
                    <a:lstStyle/>
                    <a:p>
                      <a:pPr algn="l">
                        <a:lnSpc>
                          <a:spcPts val="3359"/>
                        </a:lnSpc>
                        <a:defRPr/>
                      </a:pPr>
                      <a:r>
                        <a:rPr lang="en-US" sz="2799">
                          <a:solidFill>
                            <a:srgbClr val="14418B"/>
                          </a:solidFill>
                          <a:latin typeface="Calibri (MS)"/>
                          <a:ea typeface="Calibri (MS)"/>
                          <a:cs typeface="Calibri (MS)"/>
                          <a:sym typeface="Calibri (MS)"/>
                        </a:rPr>
                        <a:t>Item</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1"/>
                  </a:ext>
                </a:extLst>
              </a:tr>
              <a:tr h="635000">
                <a:tc>
                  <a:txBody>
                    <a:bodyPr/>
                    <a:lstStyle/>
                    <a:p>
                      <a:pPr algn="l">
                        <a:lnSpc>
                          <a:spcPts val="3359"/>
                        </a:lnSpc>
                        <a:defRPr/>
                      </a:pPr>
                      <a:r>
                        <a:rPr lang="en-US" sz="2799">
                          <a:solidFill>
                            <a:srgbClr val="14418B"/>
                          </a:solidFill>
                          <a:latin typeface="Calibri (MS)"/>
                          <a:ea typeface="Calibri (MS)"/>
                          <a:cs typeface="Calibri (MS)"/>
                          <a:sym typeface="Calibri (MS)"/>
                        </a:rPr>
                        <a:t>Item</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2"/>
                  </a:ext>
                </a:extLst>
              </a:tr>
              <a:tr h="635000">
                <a:tc>
                  <a:txBody>
                    <a:bodyPr/>
                    <a:lstStyle/>
                    <a:p>
                      <a:pPr algn="l">
                        <a:lnSpc>
                          <a:spcPts val="3359"/>
                        </a:lnSpc>
                        <a:defRPr/>
                      </a:pPr>
                      <a:r>
                        <a:rPr lang="en-US" sz="2799">
                          <a:solidFill>
                            <a:srgbClr val="14418B"/>
                          </a:solidFill>
                          <a:latin typeface="Calibri (MS)"/>
                          <a:ea typeface="Calibri (MS)"/>
                          <a:cs typeface="Calibri (MS)"/>
                          <a:sym typeface="Calibri (MS)"/>
                        </a:rPr>
                        <a:t>Item</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3"/>
                  </a:ext>
                </a:extLst>
              </a:tr>
            </a:tbl>
          </a:graphicData>
        </a:graphic>
      </p:graphicFrame>
      <p:sp>
        <p:nvSpPr>
          <p:cNvPr id="15" name="TextBox 15"/>
          <p:cNvSpPr txBox="1"/>
          <p:nvPr/>
        </p:nvSpPr>
        <p:spPr>
          <a:xfrm>
            <a:off x="1266826" y="8307742"/>
            <a:ext cx="15701400" cy="478352"/>
          </a:xfrm>
          <a:prstGeom prst="rect">
            <a:avLst/>
          </a:prstGeom>
        </p:spPr>
        <p:txBody>
          <a:bodyPr lIns="0" tIns="0" rIns="0" bIns="0" rtlCol="0" anchor="t">
            <a:spAutoFit/>
          </a:bodyPr>
          <a:lstStyle/>
          <a:p>
            <a:pPr algn="l">
              <a:lnSpc>
                <a:spcPts val="2400"/>
              </a:lnSpc>
            </a:pPr>
            <a:r>
              <a:rPr lang="en-US" sz="2000">
                <a:solidFill>
                  <a:srgbClr val="000000"/>
                </a:solidFill>
                <a:latin typeface="Calibri (MS)"/>
                <a:ea typeface="Calibri (MS)"/>
                <a:cs typeface="Calibri (MS)"/>
                <a:sym typeface="Calibri (MS)"/>
              </a:rPr>
              <a:t>Table label</a:t>
            </a:r>
          </a:p>
          <a:p>
            <a:pPr algn="l">
              <a:lnSpc>
                <a:spcPts val="2400"/>
              </a:lnSpc>
            </a:pPr>
            <a:endParaRPr lang="en-US" sz="2000">
              <a:solidFill>
                <a:srgbClr val="000000"/>
              </a:solidFill>
              <a:latin typeface="Calibri (MS)"/>
              <a:ea typeface="Calibri (MS)"/>
              <a:cs typeface="Calibri (MS)"/>
              <a:sym typeface="Calibri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algn="l">
                <a:lnSpc>
                  <a:spcPts val="1439"/>
                </a:lnSpc>
              </a:pPr>
              <a:r>
                <a:rPr lang="en-US" sz="1200">
                  <a:solidFill>
                    <a:srgbClr val="14418B"/>
                  </a:solidFill>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algn="l">
                <a:lnSpc>
                  <a:spcPts val="6144"/>
                </a:lnSpc>
              </a:pPr>
              <a:r>
                <a:rPr lang="en-US" sz="6400" b="1">
                  <a:solidFill>
                    <a:srgbClr val="14418B"/>
                  </a:solidFill>
                  <a:latin typeface="Calibri (MS) Bold"/>
                  <a:ea typeface="Calibri (MS) Bold"/>
                  <a:cs typeface="Calibri (MS) Bold"/>
                  <a:sym typeface="Calibri (MS) Bold"/>
                </a:rPr>
                <a:t>Sample table</a:t>
              </a:r>
            </a:p>
          </p:txBody>
        </p:sp>
      </p:grpSp>
      <p:sp>
        <p:nvSpPr>
          <p:cNvPr id="13" name="TextBox 13"/>
          <p:cNvSpPr txBox="1"/>
          <p:nvPr/>
        </p:nvSpPr>
        <p:spPr>
          <a:xfrm>
            <a:off x="1266826" y="6583576"/>
            <a:ext cx="15701400" cy="478352"/>
          </a:xfrm>
          <a:prstGeom prst="rect">
            <a:avLst/>
          </a:prstGeom>
        </p:spPr>
        <p:txBody>
          <a:bodyPr lIns="0" tIns="0" rIns="0" bIns="0" rtlCol="0" anchor="t">
            <a:spAutoFit/>
          </a:bodyPr>
          <a:lstStyle/>
          <a:p>
            <a:pPr algn="l">
              <a:lnSpc>
                <a:spcPts val="2400"/>
              </a:lnSpc>
            </a:pPr>
            <a:r>
              <a:rPr lang="en-US" sz="2000">
                <a:solidFill>
                  <a:srgbClr val="000000"/>
                </a:solidFill>
                <a:latin typeface="Calibri (MS)"/>
                <a:ea typeface="Calibri (MS)"/>
                <a:cs typeface="Calibri (MS)"/>
                <a:sym typeface="Calibri (MS)"/>
              </a:rPr>
              <a:t>Table label</a:t>
            </a:r>
          </a:p>
          <a:p>
            <a:pPr algn="l">
              <a:lnSpc>
                <a:spcPts val="2400"/>
              </a:lnSpc>
            </a:pPr>
            <a:endParaRPr lang="en-US" sz="2000">
              <a:solidFill>
                <a:srgbClr val="000000"/>
              </a:solidFill>
              <a:latin typeface="Calibri (MS)"/>
              <a:ea typeface="Calibri (MS)"/>
              <a:cs typeface="Calibri (MS)"/>
              <a:sym typeface="Calibri (MS)"/>
            </a:endParaRPr>
          </a:p>
        </p:txBody>
      </p:sp>
      <p:graphicFrame>
        <p:nvGraphicFramePr>
          <p:cNvPr id="14" name="Table 14"/>
          <p:cNvGraphicFramePr>
            <a:graphicFrameLocks noGrp="1"/>
          </p:cNvGraphicFramePr>
          <p:nvPr/>
        </p:nvGraphicFramePr>
        <p:xfrm>
          <a:off x="1231822" y="2731978"/>
          <a:ext cx="15748000" cy="3810000"/>
        </p:xfrm>
        <a:graphic>
          <a:graphicData uri="http://schemas.openxmlformats.org/drawingml/2006/table">
            <a:tbl>
              <a:tblPr/>
              <a:tblGrid>
                <a:gridCol w="3149600">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3149600">
                  <a:extLst>
                    <a:ext uri="{9D8B030D-6E8A-4147-A177-3AD203B41FA5}">
                      <a16:colId xmlns:a16="http://schemas.microsoft.com/office/drawing/2014/main" val="20002"/>
                    </a:ext>
                  </a:extLst>
                </a:gridCol>
                <a:gridCol w="3149600">
                  <a:extLst>
                    <a:ext uri="{9D8B030D-6E8A-4147-A177-3AD203B41FA5}">
                      <a16:colId xmlns:a16="http://schemas.microsoft.com/office/drawing/2014/main" val="20003"/>
                    </a:ext>
                  </a:extLst>
                </a:gridCol>
                <a:gridCol w="3149600">
                  <a:extLst>
                    <a:ext uri="{9D8B030D-6E8A-4147-A177-3AD203B41FA5}">
                      <a16:colId xmlns:a16="http://schemas.microsoft.com/office/drawing/2014/main" val="20004"/>
                    </a:ext>
                  </a:extLst>
                </a:gridCol>
              </a:tblGrid>
              <a:tr h="635000">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3359"/>
                        </a:lnSpc>
                        <a:defRPr/>
                      </a:pPr>
                      <a:r>
                        <a:rPr lang="en-US" sz="2799" b="1">
                          <a:solidFill>
                            <a:srgbClr val="FFFFFF"/>
                          </a:solidFill>
                          <a:latin typeface="Calibri (MS) Bold"/>
                          <a:ea typeface="Calibri (MS) Bold"/>
                          <a:cs typeface="Calibri (MS) Bold"/>
                          <a:sym typeface="Calibri (MS) Bold"/>
                        </a:rPr>
                        <a:t>Header</a:t>
                      </a: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0"/>
                  </a:ext>
                </a:extLst>
              </a:tr>
              <a:tr h="635000">
                <a:tc>
                  <a:txBody>
                    <a:bodyPr/>
                    <a:lstStyle/>
                    <a:p>
                      <a:pPr algn="l">
                        <a:lnSpc>
                          <a:spcPts val="3359"/>
                        </a:lnSpc>
                        <a:defRPr/>
                      </a:pPr>
                      <a:r>
                        <a:rPr lang="en-US" sz="2799">
                          <a:solidFill>
                            <a:srgbClr val="14418B"/>
                          </a:solidFill>
                          <a:latin typeface="Calibri (MS)"/>
                          <a:ea typeface="Calibri (MS)"/>
                          <a:cs typeface="Calibri (MS)"/>
                          <a:sym typeface="Calibri (MS)"/>
                        </a:rPr>
                        <a:t>Item</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1"/>
                  </a:ext>
                </a:extLst>
              </a:tr>
              <a:tr h="635000">
                <a:tc>
                  <a:txBody>
                    <a:bodyPr/>
                    <a:lstStyle/>
                    <a:p>
                      <a:pPr algn="l">
                        <a:lnSpc>
                          <a:spcPts val="3359"/>
                        </a:lnSpc>
                        <a:defRPr/>
                      </a:pPr>
                      <a:r>
                        <a:rPr lang="en-US" sz="2799">
                          <a:solidFill>
                            <a:srgbClr val="14418B"/>
                          </a:solidFill>
                          <a:latin typeface="Calibri (MS)"/>
                          <a:ea typeface="Calibri (MS)"/>
                          <a:cs typeface="Calibri (MS)"/>
                          <a:sym typeface="Calibri (MS)"/>
                        </a:rPr>
                        <a:t>Item</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2"/>
                  </a:ext>
                </a:extLst>
              </a:tr>
              <a:tr h="635000">
                <a:tc>
                  <a:txBody>
                    <a:bodyPr/>
                    <a:lstStyle/>
                    <a:p>
                      <a:pPr algn="l">
                        <a:lnSpc>
                          <a:spcPts val="3359"/>
                        </a:lnSpc>
                        <a:defRPr/>
                      </a:pPr>
                      <a:r>
                        <a:rPr lang="en-US" sz="2799">
                          <a:solidFill>
                            <a:srgbClr val="14418B"/>
                          </a:solidFill>
                          <a:latin typeface="Calibri (MS)"/>
                          <a:ea typeface="Calibri (MS)"/>
                          <a:cs typeface="Calibri (MS)"/>
                          <a:sym typeface="Calibri (MS)"/>
                        </a:rPr>
                        <a:t>Item</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3"/>
                  </a:ext>
                </a:extLst>
              </a:tr>
              <a:tr h="635000">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4"/>
                  </a:ext>
                </a:extLst>
              </a:tr>
              <a:tr h="635000">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tc>
                  <a:txBody>
                    <a:bodyPr/>
                    <a:lstStyle/>
                    <a:p>
                      <a:pPr algn="l">
                        <a:lnSpc>
                          <a:spcPts val="1679"/>
                        </a:lnSpc>
                        <a:defRPr/>
                      </a:pPr>
                      <a:endParaRPr lang="en-US" sz="1100"/>
                    </a:p>
                  </a:txBody>
                  <a:tcPr marT="91440" marB="9144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4418B"/>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72100" y="5335752"/>
            <a:ext cx="7896226" cy="3376830"/>
          </a:xfrm>
          <a:prstGeom prst="rect">
            <a:avLst/>
          </a:prstGeom>
        </p:spPr>
        <p:txBody>
          <a:bodyPr lIns="0" tIns="0" rIns="0" bIns="0" rtlCol="0" anchor="t">
            <a:spAutoFit/>
          </a:bodyPr>
          <a:lstStyle/>
          <a:p>
            <a:pPr algn="l">
              <a:lnSpc>
                <a:spcPts val="6144"/>
              </a:lnSpc>
            </a:pPr>
            <a:r>
              <a:rPr lang="en-US" sz="6400" b="1">
                <a:solidFill>
                  <a:srgbClr val="14418B"/>
                </a:solidFill>
                <a:latin typeface="Calibri (MS) Bold"/>
                <a:ea typeface="Calibri (MS) Bold"/>
                <a:cs typeface="Calibri (MS) Bold"/>
                <a:sym typeface="Calibri (MS) Bold"/>
              </a:rPr>
              <a:t>Thank you for your attention</a:t>
            </a:r>
          </a:p>
          <a:p>
            <a:pPr algn="l">
              <a:lnSpc>
                <a:spcPts val="6144"/>
              </a:lnSpc>
            </a:pPr>
            <a:endParaRPr lang="en-US" sz="6400" b="1">
              <a:solidFill>
                <a:srgbClr val="14418B"/>
              </a:solidFill>
              <a:latin typeface="Calibri (MS) Bold"/>
              <a:ea typeface="Calibri (MS) Bold"/>
              <a:cs typeface="Calibri (MS) Bold"/>
              <a:sym typeface="Calibri (MS) Bold"/>
            </a:endParaRPr>
          </a:p>
        </p:txBody>
      </p:sp>
      <p:sp>
        <p:nvSpPr>
          <p:cNvPr id="3" name="Freeform 3"/>
          <p:cNvSpPr/>
          <p:nvPr/>
        </p:nvSpPr>
        <p:spPr>
          <a:xfrm>
            <a:off x="2721688" y="1121872"/>
            <a:ext cx="5300824" cy="1913777"/>
          </a:xfrm>
          <a:custGeom>
            <a:avLst/>
            <a:gdLst/>
            <a:ahLst/>
            <a:cxnLst/>
            <a:rect l="l" t="t" r="r" b="b"/>
            <a:pathLst>
              <a:path w="5300824" h="1913777">
                <a:moveTo>
                  <a:pt x="0" y="0"/>
                </a:moveTo>
                <a:lnTo>
                  <a:pt x="5300824" y="0"/>
                </a:lnTo>
                <a:lnTo>
                  <a:pt x="5300824" y="1913777"/>
                </a:lnTo>
                <a:lnTo>
                  <a:pt x="0" y="1913777"/>
                </a:lnTo>
                <a:lnTo>
                  <a:pt x="0" y="0"/>
                </a:lnTo>
                <a:close/>
              </a:path>
            </a:pathLst>
          </a:custGeom>
          <a:blipFill>
            <a:blip r:embed="rId2"/>
            <a:stretch>
              <a:fillRect l="-23950" t="-26469" r="-21401" b="-41279"/>
            </a:stretch>
          </a:blipFill>
        </p:spPr>
      </p:sp>
      <p:sp>
        <p:nvSpPr>
          <p:cNvPr id="4" name="Freeform 4"/>
          <p:cNvSpPr/>
          <p:nvPr/>
        </p:nvSpPr>
        <p:spPr>
          <a:xfrm>
            <a:off x="11674368" y="1091493"/>
            <a:ext cx="3633308" cy="1915580"/>
          </a:xfrm>
          <a:custGeom>
            <a:avLst/>
            <a:gdLst/>
            <a:ahLst/>
            <a:cxnLst/>
            <a:rect l="l" t="t" r="r" b="b"/>
            <a:pathLst>
              <a:path w="3633308" h="1915580">
                <a:moveTo>
                  <a:pt x="0" y="0"/>
                </a:moveTo>
                <a:lnTo>
                  <a:pt x="3633307" y="0"/>
                </a:lnTo>
                <a:lnTo>
                  <a:pt x="3633307" y="1915581"/>
                </a:lnTo>
                <a:lnTo>
                  <a:pt x="0" y="1915581"/>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7030700" cy="2150268"/>
            <a:chOff x="0" y="0"/>
            <a:chExt cx="22707600" cy="2867023"/>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1676400" y="234949"/>
              <a:ext cx="21031200" cy="2632074"/>
            </a:xfrm>
            <a:prstGeom prst="rect">
              <a:avLst/>
            </a:prstGeom>
          </p:spPr>
          <p:txBody>
            <a:bodyPr lIns="0" tIns="0" rIns="0" bIns="0" rtlCol="0" anchor="ctr"/>
            <a:lstStyle/>
            <a:p>
              <a:pPr lvl="0">
                <a:lnSpc>
                  <a:spcPts val="6144"/>
                </a:lnSpc>
              </a:pPr>
              <a:r>
                <a:rPr lang="ro-MD" sz="6600" b="1" dirty="0">
                  <a:solidFill>
                    <a:schemeClr val="tx2"/>
                  </a:solidFill>
                </a:rPr>
                <a:t>Semne de alarmă (Red Flags)</a:t>
              </a:r>
              <a:endParaRPr kumimoji="0" lang="en-US" sz="6400" b="1" i="0" u="none" strike="noStrike" kern="1200" cap="none" spc="0" normalizeH="0" baseline="0" noProof="0" dirty="0">
                <a:ln>
                  <a:noFill/>
                </a:ln>
                <a:solidFill>
                  <a:schemeClr val="tx2"/>
                </a:solidFill>
                <a:effectLst/>
                <a:uLnTx/>
                <a:uFillTx/>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400300"/>
            <a:ext cx="15659100" cy="7118350"/>
          </a:xfrm>
        </p:spPr>
        <p:txBody>
          <a:bodyPr>
            <a:normAutofit/>
          </a:bodyPr>
          <a:lstStyle/>
          <a:p>
            <a:r>
              <a:rPr lang="ro-MD" sz="4400" dirty="0">
                <a:solidFill>
                  <a:schemeClr val="tx2"/>
                </a:solidFill>
              </a:rPr>
              <a:t>Vârsta   	                                Semn de alarmă</a:t>
            </a:r>
          </a:p>
          <a:p>
            <a:pPr algn="l"/>
            <a:r>
              <a:rPr lang="ro-MD" sz="4400" dirty="0">
                <a:solidFill>
                  <a:schemeClr val="tx2"/>
                </a:solidFill>
              </a:rPr>
              <a:t> 6 luni   Nu zâmbește, nu arată interes pentru oameni</a:t>
            </a:r>
          </a:p>
          <a:p>
            <a:pPr algn="l"/>
            <a:r>
              <a:rPr lang="ro-MD" sz="4400" dirty="0">
                <a:solidFill>
                  <a:schemeClr val="tx2"/>
                </a:solidFill>
              </a:rPr>
              <a:t> 9 luni	Nu răspunde la sunete, nu întoarce capul spre vocea     părintelui</a:t>
            </a:r>
          </a:p>
          <a:p>
            <a:pPr algn="l"/>
            <a:r>
              <a:rPr lang="ro-MD" sz="4400" dirty="0">
                <a:solidFill>
                  <a:schemeClr val="tx2"/>
                </a:solidFill>
              </a:rPr>
              <a:t>12 luni	Nu arată cu degetul, nu spune silabe simple</a:t>
            </a:r>
          </a:p>
          <a:p>
            <a:pPr algn="l"/>
            <a:r>
              <a:rPr lang="ro-MD" sz="4400" dirty="0">
                <a:solidFill>
                  <a:schemeClr val="tx2"/>
                </a:solidFill>
              </a:rPr>
              <a:t>18 luni	Nu spune cuvinte, nu imită gesturi</a:t>
            </a:r>
          </a:p>
          <a:p>
            <a:pPr algn="l"/>
            <a:r>
              <a:rPr lang="ro-MD" sz="4400" dirty="0">
                <a:solidFill>
                  <a:schemeClr val="tx2"/>
                </a:solidFill>
              </a:rPr>
              <a:t>24 luni	Nu formează propoziții, nu participă la jocuri simbolice</a:t>
            </a:r>
            <a:r>
              <a:rPr lang="en-US" sz="4400" dirty="0">
                <a:solidFill>
                  <a:schemeClr val="tx2"/>
                </a:solidFill>
              </a:rPr>
              <a:t> </a:t>
            </a:r>
            <a:r>
              <a:rPr lang="ro-MD" sz="4400" dirty="0">
                <a:solidFill>
                  <a:schemeClr val="tx2"/>
                </a:solidFill>
              </a:rPr>
              <a:t>Oricând	Pierderea abilităților dobândite anterior</a:t>
            </a:r>
          </a:p>
        </p:txBody>
      </p:sp>
    </p:spTree>
    <p:extLst>
      <p:ext uri="{BB962C8B-B14F-4D97-AF65-F5344CB8AC3E}">
        <p14:creationId xmlns:p14="http://schemas.microsoft.com/office/powerpoint/2010/main" val="171307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297400" cy="1143000"/>
          </a:xfrm>
        </p:spPr>
        <p:txBody>
          <a:bodyPr>
            <a:normAutofit/>
          </a:bodyPr>
          <a:lstStyle/>
          <a:p>
            <a:r>
              <a:rPr lang="ro-MD" sz="6600" b="1" dirty="0">
                <a:solidFill>
                  <a:schemeClr val="tx2"/>
                </a:solidFill>
              </a:rPr>
              <a:t>Diferențierea TSA de alte tulburări</a:t>
            </a:r>
            <a:endParaRPr lang="ru-RU" sz="6600" b="1" dirty="0">
              <a:solidFill>
                <a:schemeClr val="tx2"/>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82359625"/>
              </p:ext>
            </p:extLst>
          </p:nvPr>
        </p:nvGraphicFramePr>
        <p:xfrm>
          <a:off x="228600" y="1600200"/>
          <a:ext cx="17830800" cy="8267700"/>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3322674848"/>
                    </a:ext>
                  </a:extLst>
                </a:gridCol>
                <a:gridCol w="4457700">
                  <a:extLst>
                    <a:ext uri="{9D8B030D-6E8A-4147-A177-3AD203B41FA5}">
                      <a16:colId xmlns:a16="http://schemas.microsoft.com/office/drawing/2014/main" val="1725843241"/>
                    </a:ext>
                  </a:extLst>
                </a:gridCol>
                <a:gridCol w="4457700">
                  <a:extLst>
                    <a:ext uri="{9D8B030D-6E8A-4147-A177-3AD203B41FA5}">
                      <a16:colId xmlns:a16="http://schemas.microsoft.com/office/drawing/2014/main" val="1719993347"/>
                    </a:ext>
                  </a:extLst>
                </a:gridCol>
                <a:gridCol w="4457700">
                  <a:extLst>
                    <a:ext uri="{9D8B030D-6E8A-4147-A177-3AD203B41FA5}">
                      <a16:colId xmlns:a16="http://schemas.microsoft.com/office/drawing/2014/main" val="3517181932"/>
                    </a:ext>
                  </a:extLst>
                </a:gridCol>
              </a:tblGrid>
              <a:tr h="1377950">
                <a:tc>
                  <a:txBody>
                    <a:bodyPr/>
                    <a:lstStyle/>
                    <a:p>
                      <a:r>
                        <a:rPr lang="ro-MD" sz="4000" dirty="0"/>
                        <a:t>Caracteristicăj</a:t>
                      </a:r>
                    </a:p>
                  </a:txBody>
                  <a:tcPr anchor="ctr"/>
                </a:tc>
                <a:tc>
                  <a:txBody>
                    <a:bodyPr/>
                    <a:lstStyle/>
                    <a:p>
                      <a:r>
                        <a:rPr lang="ro-MD" sz="3600" dirty="0"/>
                        <a:t>TSA</a:t>
                      </a:r>
                    </a:p>
                  </a:txBody>
                  <a:tcPr anchor="ctr"/>
                </a:tc>
                <a:tc>
                  <a:txBody>
                    <a:bodyPr/>
                    <a:lstStyle/>
                    <a:p>
                      <a:r>
                        <a:rPr lang="ro-MD" sz="3600" dirty="0"/>
                        <a:t>Întârziere de limbaj</a:t>
                      </a:r>
                    </a:p>
                  </a:txBody>
                  <a:tcPr anchor="ctr"/>
                </a:tc>
                <a:tc>
                  <a:txBody>
                    <a:bodyPr/>
                    <a:lstStyle/>
                    <a:p>
                      <a:r>
                        <a:rPr lang="ro-MD" sz="3600" dirty="0"/>
                        <a:t>Tulburare de atașament</a:t>
                      </a:r>
                    </a:p>
                  </a:txBody>
                  <a:tcPr anchor="ctr"/>
                </a:tc>
                <a:extLst>
                  <a:ext uri="{0D108BD9-81ED-4DB2-BD59-A6C34878D82A}">
                    <a16:rowId xmlns:a16="http://schemas.microsoft.com/office/drawing/2014/main" val="1051720042"/>
                  </a:ext>
                </a:extLst>
              </a:tr>
              <a:tr h="1377950">
                <a:tc>
                  <a:txBody>
                    <a:bodyPr/>
                    <a:lstStyle/>
                    <a:p>
                      <a:r>
                        <a:rPr lang="ro-MD" sz="3600" dirty="0">
                          <a:solidFill>
                            <a:schemeClr val="tx2"/>
                          </a:solidFill>
                        </a:rPr>
                        <a:t>Joc simbolic</a:t>
                      </a:r>
                    </a:p>
                  </a:txBody>
                  <a:tcPr anchor="ctr"/>
                </a:tc>
                <a:tc>
                  <a:txBody>
                    <a:bodyPr/>
                    <a:lstStyle/>
                    <a:p>
                      <a:r>
                        <a:rPr lang="ro-MD" sz="3600" dirty="0">
                          <a:solidFill>
                            <a:schemeClr val="tx2"/>
                          </a:solidFill>
                        </a:rPr>
                        <a:t>Lipsă sau atipic</a:t>
                      </a:r>
                    </a:p>
                  </a:txBody>
                  <a:tcPr anchor="ctr"/>
                </a:tc>
                <a:tc>
                  <a:txBody>
                    <a:bodyPr/>
                    <a:lstStyle/>
                    <a:p>
                      <a:r>
                        <a:rPr lang="ro-MD" sz="3600">
                          <a:solidFill>
                            <a:schemeClr val="tx2"/>
                          </a:solidFill>
                        </a:rPr>
                        <a:t>Prezent</a:t>
                      </a:r>
                    </a:p>
                  </a:txBody>
                  <a:tcPr anchor="ctr"/>
                </a:tc>
                <a:tc>
                  <a:txBody>
                    <a:bodyPr/>
                    <a:lstStyle/>
                    <a:p>
                      <a:r>
                        <a:rPr lang="ro-MD" sz="3600" dirty="0">
                          <a:solidFill>
                            <a:schemeClr val="tx2"/>
                          </a:solidFill>
                        </a:rPr>
                        <a:t>Variabil</a:t>
                      </a:r>
                    </a:p>
                  </a:txBody>
                  <a:tcPr anchor="ctr"/>
                </a:tc>
                <a:extLst>
                  <a:ext uri="{0D108BD9-81ED-4DB2-BD59-A6C34878D82A}">
                    <a16:rowId xmlns:a16="http://schemas.microsoft.com/office/drawing/2014/main" val="745366740"/>
                  </a:ext>
                </a:extLst>
              </a:tr>
              <a:tr h="1377950">
                <a:tc>
                  <a:txBody>
                    <a:bodyPr/>
                    <a:lstStyle/>
                    <a:p>
                      <a:r>
                        <a:rPr lang="ro-MD" sz="3600" dirty="0">
                          <a:solidFill>
                            <a:schemeClr val="tx2"/>
                          </a:solidFill>
                        </a:rPr>
                        <a:t>Interes social</a:t>
                      </a:r>
                    </a:p>
                  </a:txBody>
                  <a:tcPr anchor="ctr"/>
                </a:tc>
                <a:tc>
                  <a:txBody>
                    <a:bodyPr/>
                    <a:lstStyle/>
                    <a:p>
                      <a:r>
                        <a:rPr lang="ro-MD" sz="3600" dirty="0">
                          <a:solidFill>
                            <a:schemeClr val="tx2"/>
                          </a:solidFill>
                        </a:rPr>
                        <a:t>Scăzut</a:t>
                      </a:r>
                    </a:p>
                  </a:txBody>
                  <a:tcPr anchor="ctr"/>
                </a:tc>
                <a:tc>
                  <a:txBody>
                    <a:bodyPr/>
                    <a:lstStyle/>
                    <a:p>
                      <a:r>
                        <a:rPr lang="ro-MD" sz="3600" dirty="0">
                          <a:solidFill>
                            <a:schemeClr val="tx2"/>
                          </a:solidFill>
                        </a:rPr>
                        <a:t>Normal</a:t>
                      </a:r>
                    </a:p>
                  </a:txBody>
                  <a:tcPr anchor="ctr"/>
                </a:tc>
                <a:tc>
                  <a:txBody>
                    <a:bodyPr/>
                    <a:lstStyle/>
                    <a:p>
                      <a:r>
                        <a:rPr lang="ro-MD" sz="3600" dirty="0">
                          <a:solidFill>
                            <a:schemeClr val="tx2"/>
                          </a:solidFill>
                        </a:rPr>
                        <a:t>Instabil</a:t>
                      </a:r>
                    </a:p>
                  </a:txBody>
                  <a:tcPr anchor="ctr"/>
                </a:tc>
                <a:extLst>
                  <a:ext uri="{0D108BD9-81ED-4DB2-BD59-A6C34878D82A}">
                    <a16:rowId xmlns:a16="http://schemas.microsoft.com/office/drawing/2014/main" val="610734494"/>
                  </a:ext>
                </a:extLst>
              </a:tr>
              <a:tr h="1377950">
                <a:tc>
                  <a:txBody>
                    <a:bodyPr/>
                    <a:lstStyle/>
                    <a:p>
                      <a:r>
                        <a:rPr lang="ro-MD" sz="3600" dirty="0">
                          <a:solidFill>
                            <a:schemeClr val="tx2"/>
                          </a:solidFill>
                        </a:rPr>
                        <a:t>Reacție la nume</a:t>
                      </a:r>
                    </a:p>
                  </a:txBody>
                  <a:tcPr anchor="ctr"/>
                </a:tc>
                <a:tc>
                  <a:txBody>
                    <a:bodyPr/>
                    <a:lstStyle/>
                    <a:p>
                      <a:r>
                        <a:rPr lang="ro-MD" sz="3600" dirty="0">
                          <a:solidFill>
                            <a:schemeClr val="tx2"/>
                          </a:solidFill>
                        </a:rPr>
                        <a:t>Slabă</a:t>
                      </a:r>
                    </a:p>
                  </a:txBody>
                  <a:tcPr anchor="ctr"/>
                </a:tc>
                <a:tc>
                  <a:txBody>
                    <a:bodyPr/>
                    <a:lstStyle/>
                    <a:p>
                      <a:r>
                        <a:rPr lang="ro-MD" sz="3600" dirty="0">
                          <a:solidFill>
                            <a:schemeClr val="tx2"/>
                          </a:solidFill>
                        </a:rPr>
                        <a:t>Bună</a:t>
                      </a:r>
                    </a:p>
                  </a:txBody>
                  <a:tcPr anchor="ctr"/>
                </a:tc>
                <a:tc>
                  <a:txBody>
                    <a:bodyPr/>
                    <a:lstStyle/>
                    <a:p>
                      <a:r>
                        <a:rPr lang="ro-MD" sz="3600" dirty="0">
                          <a:solidFill>
                            <a:schemeClr val="tx2"/>
                          </a:solidFill>
                        </a:rPr>
                        <a:t>Bună</a:t>
                      </a:r>
                    </a:p>
                  </a:txBody>
                  <a:tcPr anchor="ctr"/>
                </a:tc>
                <a:extLst>
                  <a:ext uri="{0D108BD9-81ED-4DB2-BD59-A6C34878D82A}">
                    <a16:rowId xmlns:a16="http://schemas.microsoft.com/office/drawing/2014/main" val="673552882"/>
                  </a:ext>
                </a:extLst>
              </a:tr>
              <a:tr h="1377950">
                <a:tc>
                  <a:txBody>
                    <a:bodyPr/>
                    <a:lstStyle/>
                    <a:p>
                      <a:r>
                        <a:rPr lang="ro-MD" sz="3600" dirty="0">
                          <a:solidFill>
                            <a:schemeClr val="tx2"/>
                          </a:solidFill>
                        </a:rPr>
                        <a:t>Comportamente repetitive</a:t>
                      </a:r>
                    </a:p>
                  </a:txBody>
                  <a:tcPr anchor="ctr"/>
                </a:tc>
                <a:tc>
                  <a:txBody>
                    <a:bodyPr/>
                    <a:lstStyle/>
                    <a:p>
                      <a:r>
                        <a:rPr lang="ro-MD" sz="3600" dirty="0">
                          <a:solidFill>
                            <a:schemeClr val="tx2"/>
                          </a:solidFill>
                        </a:rPr>
                        <a:t>Prezente</a:t>
                      </a:r>
                    </a:p>
                  </a:txBody>
                  <a:tcPr anchor="ctr"/>
                </a:tc>
                <a:tc>
                  <a:txBody>
                    <a:bodyPr/>
                    <a:lstStyle/>
                    <a:p>
                      <a:r>
                        <a:rPr lang="ro-MD" sz="3600" dirty="0">
                          <a:solidFill>
                            <a:schemeClr val="tx2"/>
                          </a:solidFill>
                        </a:rPr>
                        <a:t>Lipsesc</a:t>
                      </a:r>
                    </a:p>
                  </a:txBody>
                  <a:tcPr anchor="ctr"/>
                </a:tc>
                <a:tc>
                  <a:txBody>
                    <a:bodyPr/>
                    <a:lstStyle/>
                    <a:p>
                      <a:r>
                        <a:rPr lang="ro-MD" sz="3600" dirty="0">
                          <a:solidFill>
                            <a:schemeClr val="tx2"/>
                          </a:solidFill>
                        </a:rPr>
                        <a:t>Lipsesc</a:t>
                      </a:r>
                    </a:p>
                  </a:txBody>
                  <a:tcPr anchor="ctr"/>
                </a:tc>
                <a:extLst>
                  <a:ext uri="{0D108BD9-81ED-4DB2-BD59-A6C34878D82A}">
                    <a16:rowId xmlns:a16="http://schemas.microsoft.com/office/drawing/2014/main" val="2989137614"/>
                  </a:ext>
                </a:extLst>
              </a:tr>
              <a:tr h="1377950">
                <a:tc>
                  <a:txBody>
                    <a:bodyPr/>
                    <a:lstStyle/>
                    <a:p>
                      <a:r>
                        <a:rPr lang="ro-MD" sz="3600" dirty="0">
                          <a:solidFill>
                            <a:schemeClr val="tx2"/>
                          </a:solidFill>
                        </a:rPr>
                        <a:t>Contact vizual</a:t>
                      </a:r>
                    </a:p>
                  </a:txBody>
                  <a:tcPr anchor="ctr"/>
                </a:tc>
                <a:tc>
                  <a:txBody>
                    <a:bodyPr/>
                    <a:lstStyle/>
                    <a:p>
                      <a:r>
                        <a:rPr lang="ro-MD" sz="3600" dirty="0">
                          <a:solidFill>
                            <a:schemeClr val="tx2"/>
                          </a:solidFill>
                        </a:rPr>
                        <a:t>Evitat</a:t>
                      </a:r>
                    </a:p>
                  </a:txBody>
                  <a:tcPr anchor="ctr"/>
                </a:tc>
                <a:tc>
                  <a:txBody>
                    <a:bodyPr/>
                    <a:lstStyle/>
                    <a:p>
                      <a:r>
                        <a:rPr lang="ro-MD" sz="3600" dirty="0">
                          <a:solidFill>
                            <a:schemeClr val="tx2"/>
                          </a:solidFill>
                        </a:rPr>
                        <a:t>Normal</a:t>
                      </a:r>
                    </a:p>
                  </a:txBody>
                  <a:tcPr anchor="ctr"/>
                </a:tc>
                <a:tc>
                  <a:txBody>
                    <a:bodyPr/>
                    <a:lstStyle/>
                    <a:p>
                      <a:r>
                        <a:rPr lang="ro-MD" sz="3600" dirty="0">
                          <a:solidFill>
                            <a:schemeClr val="tx2"/>
                          </a:solidFill>
                        </a:rPr>
                        <a:t>Fluctuant</a:t>
                      </a:r>
                    </a:p>
                  </a:txBody>
                  <a:tcPr anchor="ctr"/>
                </a:tc>
                <a:extLst>
                  <a:ext uri="{0D108BD9-81ED-4DB2-BD59-A6C34878D82A}">
                    <a16:rowId xmlns:a16="http://schemas.microsoft.com/office/drawing/2014/main" val="2742844145"/>
                  </a:ext>
                </a:extLst>
              </a:tr>
            </a:tbl>
          </a:graphicData>
        </a:graphic>
      </p:graphicFrame>
    </p:spTree>
    <p:extLst>
      <p:ext uri="{BB962C8B-B14F-4D97-AF65-F5344CB8AC3E}">
        <p14:creationId xmlns:p14="http://schemas.microsoft.com/office/powerpoint/2010/main" val="285579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7640300" cy="2270126"/>
            <a:chOff x="0" y="0"/>
            <a:chExt cx="23520400" cy="3026833"/>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2489200" y="394759"/>
              <a:ext cx="21031200" cy="2632074"/>
            </a:xfrm>
            <a:prstGeom prst="rect">
              <a:avLst/>
            </a:prstGeom>
          </p:spPr>
          <p:txBody>
            <a:bodyPr lIns="0" tIns="0" rIns="0" bIns="0" rtlCol="0" anchor="ctr"/>
            <a:lstStyle/>
            <a:p>
              <a:pPr lvl="0">
                <a:lnSpc>
                  <a:spcPts val="6144"/>
                </a:lnSpc>
              </a:pPr>
              <a:r>
                <a:rPr lang="ro-MD" sz="6600" b="1" dirty="0">
                  <a:solidFill>
                    <a:schemeClr val="tx2"/>
                  </a:solidFill>
                </a:rPr>
                <a:t>Rolul medicului de familie / pediatrului</a:t>
              </a:r>
              <a:endParaRPr kumimoji="0" lang="en-US" sz="6400" b="1" i="0" u="none" strike="noStrike" kern="1200" cap="none" spc="0" normalizeH="0" baseline="0" noProof="0" dirty="0">
                <a:ln>
                  <a:noFill/>
                </a:ln>
                <a:solidFill>
                  <a:schemeClr val="tx2"/>
                </a:solidFill>
                <a:effectLst/>
                <a:uLnTx/>
                <a:uFillTx/>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817814"/>
            <a:ext cx="15659100" cy="6700836"/>
          </a:xfrm>
        </p:spPr>
        <p:txBody>
          <a:bodyPr>
            <a:normAutofit fontScale="92500" lnSpcReduction="10000"/>
          </a:bodyPr>
          <a:lstStyle/>
          <a:p>
            <a:r>
              <a:rPr lang="ro-MD" sz="4000" dirty="0">
                <a:solidFill>
                  <a:schemeClr val="tx2"/>
                </a:solidFill>
              </a:rPr>
              <a:t>Observă copilul în context natural (consultații, discuții, jocuri);</a:t>
            </a:r>
          </a:p>
          <a:p>
            <a:r>
              <a:rPr lang="ro-MD" sz="4000" dirty="0">
                <a:solidFill>
                  <a:schemeClr val="tx2"/>
                </a:solidFill>
              </a:rPr>
              <a:t>          Întreabă părinții despre comportamentele zilnice („Cum reacționează când îl strigați?”, „Cum se joacă?”);</a:t>
            </a:r>
          </a:p>
          <a:p>
            <a:r>
              <a:rPr lang="ro-MD" sz="4000" dirty="0">
                <a:solidFill>
                  <a:schemeClr val="tx2"/>
                </a:solidFill>
              </a:rPr>
              <a:t>Utilizează instrumente de screening standardizate (M-CHAT-R/F, ASQ, SCQ);</a:t>
            </a:r>
          </a:p>
          <a:p>
            <a:r>
              <a:rPr lang="ro-MD" sz="4000" dirty="0">
                <a:solidFill>
                  <a:schemeClr val="tx2"/>
                </a:solidFill>
              </a:rPr>
              <a:t>Educa părinții privind importanța evaluării timpurii.</a:t>
            </a:r>
          </a:p>
          <a:p>
            <a:r>
              <a:rPr lang="ro-MD" sz="4000" b="1" u="sng" dirty="0">
                <a:solidFill>
                  <a:schemeClr val="tx2"/>
                </a:solidFill>
              </a:rPr>
              <a:t>De ce este importantă detecția timpurie?</a:t>
            </a:r>
          </a:p>
          <a:p>
            <a:r>
              <a:rPr lang="ro-MD" sz="4000" dirty="0">
                <a:solidFill>
                  <a:schemeClr val="tx2"/>
                </a:solidFill>
              </a:rPr>
              <a:t>Neuroplasticitatea creierului este maximă în primii 3 ani;</a:t>
            </a:r>
          </a:p>
          <a:p>
            <a:r>
              <a:rPr lang="ro-MD" sz="4000" dirty="0">
                <a:solidFill>
                  <a:schemeClr val="tx2"/>
                </a:solidFill>
              </a:rPr>
              <a:t>Intervenția timpurie (ABA, logopedie, terapie ocupațională) îmbunătățește comunicarea, adaptarea și independența;</a:t>
            </a:r>
          </a:p>
          <a:p>
            <a:r>
              <a:rPr lang="ro-MD" sz="4000" dirty="0">
                <a:solidFill>
                  <a:schemeClr val="tx2"/>
                </a:solidFill>
              </a:rPr>
              <a:t>Cu cât diagnosticul este stabilit mai devreme, cu atât copilul are șanse mai mari de integrare și recuperare funcțională.</a:t>
            </a:r>
          </a:p>
          <a:p>
            <a:endParaRPr lang="ro-MD" sz="4000" dirty="0">
              <a:solidFill>
                <a:schemeClr val="tx2"/>
              </a:solidFill>
            </a:endParaRPr>
          </a:p>
        </p:txBody>
      </p:sp>
    </p:spTree>
    <p:extLst>
      <p:ext uri="{BB962C8B-B14F-4D97-AF65-F5344CB8AC3E}">
        <p14:creationId xmlns:p14="http://schemas.microsoft.com/office/powerpoint/2010/main" val="397704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rmAutofit/>
          </a:bodyPr>
          <a:lstStyle/>
          <a:p>
            <a:r>
              <a:rPr lang="ro-MD" sz="6000" b="1" dirty="0">
                <a:solidFill>
                  <a:schemeClr val="accent1">
                    <a:lumMod val="50000"/>
                  </a:schemeClr>
                </a:solidFill>
              </a:rPr>
              <a:t>Exemple de formulări pentru medici</a:t>
            </a:r>
            <a:endParaRPr lang="ru-RU" sz="6000" b="1" dirty="0">
              <a:solidFill>
                <a:schemeClr val="accent1">
                  <a:lumMod val="50000"/>
                </a:schemeClr>
              </a:solidFill>
            </a:endParaRPr>
          </a:p>
        </p:txBody>
      </p:sp>
      <p:sp>
        <p:nvSpPr>
          <p:cNvPr id="3" name="Объект 2"/>
          <p:cNvSpPr>
            <a:spLocks noGrp="1"/>
          </p:cNvSpPr>
          <p:nvPr>
            <p:ph idx="1"/>
          </p:nvPr>
        </p:nvSpPr>
        <p:spPr>
          <a:xfrm>
            <a:off x="457200" y="1600200"/>
            <a:ext cx="17526000" cy="8039100"/>
          </a:xfrm>
        </p:spPr>
        <p:txBody>
          <a:bodyPr>
            <a:normAutofit/>
          </a:bodyPr>
          <a:lstStyle/>
          <a:p>
            <a:r>
              <a:rPr lang="ru-RU" sz="6000" dirty="0">
                <a:solidFill>
                  <a:srgbClr val="00B050"/>
                </a:solidFill>
              </a:rPr>
              <a:t>✅</a:t>
            </a:r>
            <a:r>
              <a:rPr lang="ru-RU" sz="6000" dirty="0">
                <a:solidFill>
                  <a:schemeClr val="tx2"/>
                </a:solidFill>
              </a:rPr>
              <a:t> „</a:t>
            </a:r>
            <a:r>
              <a:rPr lang="ro-MD" sz="6000" dirty="0">
                <a:solidFill>
                  <a:schemeClr val="tx2"/>
                </a:solidFill>
              </a:rPr>
              <a:t>Am observat unele diferențe în modul în care copilul reacționează la stimuli. Ar fi bine să facem o evaluare suplimentară.”</a:t>
            </a:r>
          </a:p>
          <a:p>
            <a:r>
              <a:rPr lang="ru-RU" sz="6000" dirty="0">
                <a:solidFill>
                  <a:srgbClr val="00B050"/>
                </a:solidFill>
              </a:rPr>
              <a:t>✅</a:t>
            </a:r>
            <a:r>
              <a:rPr lang="ru-RU" sz="6000" dirty="0">
                <a:solidFill>
                  <a:schemeClr val="tx2"/>
                </a:solidFill>
              </a:rPr>
              <a:t> „</a:t>
            </a:r>
            <a:r>
              <a:rPr lang="ro-MD" sz="6000" dirty="0">
                <a:solidFill>
                  <a:schemeClr val="tx2"/>
                </a:solidFill>
              </a:rPr>
              <a:t>Screeningul este o etapă preventivă, nu un diagnostic.”</a:t>
            </a:r>
          </a:p>
          <a:p>
            <a:r>
              <a:rPr lang="ru-RU" sz="6000" dirty="0">
                <a:solidFill>
                  <a:srgbClr val="FF0000"/>
                </a:solidFill>
              </a:rPr>
              <a:t>❌</a:t>
            </a:r>
            <a:r>
              <a:rPr lang="ru-RU" sz="6000" dirty="0">
                <a:solidFill>
                  <a:schemeClr val="tx2"/>
                </a:solidFill>
              </a:rPr>
              <a:t> „</a:t>
            </a:r>
            <a:r>
              <a:rPr lang="ro-MD" sz="6000" dirty="0">
                <a:solidFill>
                  <a:schemeClr val="tx2"/>
                </a:solidFill>
              </a:rPr>
              <a:t>Copilul are autism.”</a:t>
            </a:r>
          </a:p>
          <a:p>
            <a:r>
              <a:rPr lang="ru-RU" sz="6000" dirty="0">
                <a:solidFill>
                  <a:srgbClr val="FF0000"/>
                </a:solidFill>
              </a:rPr>
              <a:t>❌ </a:t>
            </a:r>
            <a:r>
              <a:rPr lang="ru-RU" sz="6000" dirty="0">
                <a:solidFill>
                  <a:schemeClr val="tx2"/>
                </a:solidFill>
              </a:rPr>
              <a:t>„</a:t>
            </a:r>
            <a:r>
              <a:rPr lang="ro-MD" sz="6000" dirty="0">
                <a:solidFill>
                  <a:schemeClr val="tx2"/>
                </a:solidFill>
              </a:rPr>
              <a:t>Nu este nimic grav, o să treacă de la sine.”</a:t>
            </a:r>
          </a:p>
        </p:txBody>
      </p:sp>
    </p:spTree>
    <p:extLst>
      <p:ext uri="{BB962C8B-B14F-4D97-AF65-F5344CB8AC3E}">
        <p14:creationId xmlns:p14="http://schemas.microsoft.com/office/powerpoint/2010/main" val="181643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726961" y="595312"/>
            <a:ext cx="15903939" cy="2046059"/>
            <a:chOff x="1502348" y="234949"/>
            <a:chExt cx="21205252" cy="2728078"/>
          </a:xfrm>
        </p:grpSpPr>
        <p:sp>
          <p:nvSpPr>
            <p:cNvPr id="11" name="Freeform 11"/>
            <p:cNvSpPr/>
            <p:nvPr/>
          </p:nvSpPr>
          <p:spPr>
            <a:xfrm>
              <a:off x="1502348" y="311903"/>
              <a:ext cx="21031200" cy="2651124"/>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1676400" y="234949"/>
              <a:ext cx="21031200" cy="2632074"/>
            </a:xfrm>
            <a:prstGeom prst="rect">
              <a:avLst/>
            </a:prstGeom>
          </p:spPr>
          <p:txBody>
            <a:bodyPr lIns="0" tIns="0" rIns="0" bIns="0" rtlCol="0" anchor="ctr"/>
            <a:lstStyle/>
            <a:p>
              <a:pPr lvl="0">
                <a:lnSpc>
                  <a:spcPts val="6144"/>
                </a:lnSpc>
              </a:pPr>
              <a:r>
                <a:rPr lang="ro-MD" sz="6600" b="1" dirty="0">
                  <a:solidFill>
                    <a:schemeClr val="tx2"/>
                  </a:solidFill>
                </a:rPr>
                <a:t>                      Concluzie</a:t>
              </a:r>
              <a:endParaRPr kumimoji="0" lang="en-US" sz="6400" b="1" i="0" u="none" strike="noStrike" kern="1200" cap="none" spc="0" normalizeH="0" baseline="0" noProof="0" dirty="0">
                <a:ln>
                  <a:noFill/>
                </a:ln>
                <a:solidFill>
                  <a:schemeClr val="tx2"/>
                </a:solidFill>
                <a:effectLst/>
                <a:uLnTx/>
                <a:uFillTx/>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400300"/>
            <a:ext cx="15659100" cy="7118350"/>
          </a:xfrm>
        </p:spPr>
        <p:txBody>
          <a:bodyPr>
            <a:normAutofit/>
          </a:bodyPr>
          <a:lstStyle/>
          <a:p>
            <a:r>
              <a:rPr lang="ro-MD" sz="6000" dirty="0">
                <a:solidFill>
                  <a:schemeClr val="tx2"/>
                </a:solidFill>
              </a:rPr>
              <a:t>Semnele precoce ale TSA pot fi subtile, dar medicul de familie și pediatrul sunt primii care pot interveni.Recunoașterea timpurie și comunicarea eficientă cu părinții pot schimba traiectoria de viață a copilului.</a:t>
            </a:r>
          </a:p>
          <a:p>
            <a:r>
              <a:rPr lang="ro-MD" sz="6000" dirty="0">
                <a:solidFill>
                  <a:schemeClr val="tx2"/>
                </a:solidFill>
              </a:rPr>
              <a:t>„A identifica la timp înseamnă a oferi o șansă reală la dezvoltare.”</a:t>
            </a:r>
          </a:p>
        </p:txBody>
      </p:sp>
    </p:spTree>
    <p:extLst>
      <p:ext uri="{BB962C8B-B14F-4D97-AF65-F5344CB8AC3E}">
        <p14:creationId xmlns:p14="http://schemas.microsoft.com/office/powerpoint/2010/main" val="4250402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3883</Words>
  <Application>Microsoft Office PowerPoint</Application>
  <PresentationFormat>Произвольный</PresentationFormat>
  <Paragraphs>378</Paragraphs>
  <Slides>47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47</vt:i4>
      </vt:variant>
    </vt:vector>
  </HeadingPairs>
  <TitlesOfParts>
    <vt:vector size="54" baseType="lpstr">
      <vt:lpstr>Calibri (MS) Bold</vt:lpstr>
      <vt:lpstr>Arial</vt:lpstr>
      <vt:lpstr>Times New Roman</vt:lpstr>
      <vt:lpstr>Symbol</vt:lpstr>
      <vt:lpstr>Calibri (MS)</vt:lpstr>
      <vt:lpstr>Calibri</vt:lpstr>
      <vt:lpstr>Office Theme</vt:lpstr>
      <vt:lpstr>Презентация PowerPoint</vt:lpstr>
      <vt:lpstr>Презентация PowerPoint</vt:lpstr>
      <vt:lpstr>Презентация PowerPoint</vt:lpstr>
      <vt:lpstr>Domenii cheie afectate</vt:lpstr>
      <vt:lpstr>Презентация PowerPoint</vt:lpstr>
      <vt:lpstr>Diferențierea TSA de alte tulburări</vt:lpstr>
      <vt:lpstr>Презентация PowerPoint</vt:lpstr>
      <vt:lpstr>Exemple de formulări pentru medici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PIN-template-presentation_basic EN.pptx</dc:title>
  <cp:lastModifiedBy>User</cp:lastModifiedBy>
  <cp:revision>39</cp:revision>
  <dcterms:created xsi:type="dcterms:W3CDTF">2006-08-16T00:00:00Z</dcterms:created>
  <dcterms:modified xsi:type="dcterms:W3CDTF">2025-11-03T06:15:56Z</dcterms:modified>
  <dc:identifier>DAGykEeHsYs</dc:identifier>
</cp:coreProperties>
</file>